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98A11-4959-4F87-EDB7-5E957DA707C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72F5755-1938-D723-46D8-DE53100DB1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DBF3752-BBC8-7795-DFE0-2DCA71BE89B8}"/>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626026A7-D8E9-4A04-DD31-2ED6EC3BB4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F188E2-FE0B-2BB1-C065-DC05F62DE132}"/>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513232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3FC28-5ADD-9E6F-9932-7D9ED6CEA0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E52FA8-B517-6F34-28C4-D5FC61C4921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EB5F03-DC2B-B4A3-271D-47FDD4A2C4C2}"/>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39E2AC31-BB6B-0BA6-A6DD-75202A8FF3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CCBF18-8BEB-84BA-47F5-04D4C199D7D7}"/>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396983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F662A-D89E-818C-3D9A-20EEE46DE3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D8F63B3-82E9-55CD-3ADA-5A73895FD0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E1514E-C465-19D5-C180-836784B86D17}"/>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B4161EB7-9EB8-BF40-2287-F685FC8FC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F72045-CFE5-A47F-99DE-C5A3FBCF1F97}"/>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1038495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92CB8-E165-F605-A00F-5E9B436740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767712-6D64-FC55-A022-48A6F19DA0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3D7327B-1592-858A-5BD4-215E65C46C3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643D81-2EA2-4BA6-EF2E-32203F9AED18}"/>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6" name="Footer Placeholder 5">
            <a:extLst>
              <a:ext uri="{FF2B5EF4-FFF2-40B4-BE49-F238E27FC236}">
                <a16:creationId xmlns:a16="http://schemas.microsoft.com/office/drawing/2014/main" id="{4D70F5EA-3A0E-1344-E9AC-9BA8F2EE78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B3830A-863E-DD42-DAD7-CF17B1FB6B39}"/>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676937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EFF7D-2F15-3022-2472-62B83A287A1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2B8BBB-001A-2C70-62EF-D119B2D3136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0BF822-4170-85E6-80CB-54E42DFC7E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4FEE895-0442-6C50-B668-4ED57E1A9D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12CE28-F977-5673-1882-974E959E493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B5D7BE4-82EA-86FD-6001-030341C4BF11}"/>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8" name="Footer Placeholder 7">
            <a:extLst>
              <a:ext uri="{FF2B5EF4-FFF2-40B4-BE49-F238E27FC236}">
                <a16:creationId xmlns:a16="http://schemas.microsoft.com/office/drawing/2014/main" id="{71C8056E-D600-AC5C-C8E5-DDD64D473BB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E442B96-2AF8-8589-2A63-4AA2A82FA7E5}"/>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757148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15354-BA31-CDCD-0F34-49497D1F1E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6CD405-3E92-423A-104E-70A9E4242C9D}"/>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4" name="Footer Placeholder 3">
            <a:extLst>
              <a:ext uri="{FF2B5EF4-FFF2-40B4-BE49-F238E27FC236}">
                <a16:creationId xmlns:a16="http://schemas.microsoft.com/office/drawing/2014/main" id="{653EF0A4-F157-ED5D-7D68-6B8A71977B9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1F3E3F-A0DA-9C4E-2977-3547F2E7D4D5}"/>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4113602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1A3001-7FAF-4B14-EA05-1CE97B6E486A}"/>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3" name="Footer Placeholder 2">
            <a:extLst>
              <a:ext uri="{FF2B5EF4-FFF2-40B4-BE49-F238E27FC236}">
                <a16:creationId xmlns:a16="http://schemas.microsoft.com/office/drawing/2014/main" id="{3CE26B72-4F6C-CDED-D8DE-A7EB397406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5FA3607-5D8D-65F5-C0EC-A4730E5FAF01}"/>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659901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F5087-479F-77E2-C827-460AE33926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C79012E-B843-59D4-633D-7E527EB4FA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F2A632-816A-027A-59F5-2E0E764557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A131BF-8957-043F-2D21-59C3E10AC074}"/>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6" name="Footer Placeholder 5">
            <a:extLst>
              <a:ext uri="{FF2B5EF4-FFF2-40B4-BE49-F238E27FC236}">
                <a16:creationId xmlns:a16="http://schemas.microsoft.com/office/drawing/2014/main" id="{A6EEDDD4-FEC6-CF5B-5214-2D41FA4C35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FE2E75-EC9A-9A3E-B8F6-AC42E44764BC}"/>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3358516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BDE54-4725-4798-1B32-7806752537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26143C-C451-FC5C-34AD-2677FB4DFC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5A1B04-E529-9347-EEF8-0C6B6D6BDE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477D74-5420-7EC6-CBCE-CEBA4953A2E5}"/>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6" name="Footer Placeholder 5">
            <a:extLst>
              <a:ext uri="{FF2B5EF4-FFF2-40B4-BE49-F238E27FC236}">
                <a16:creationId xmlns:a16="http://schemas.microsoft.com/office/drawing/2014/main" id="{701016D5-331D-F549-57C4-2C26228F40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C76D5-7E65-4D39-94B2-304C27B89599}"/>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3728352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226B3-BE32-135F-3B8A-D3BB12DEAD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A3581B-C69B-57C7-3A7D-23F1143080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DFA165-BC33-4223-7446-050B392A99C1}"/>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B43BD460-D203-82A8-3862-492FCB7384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00ED1D-0819-2D50-5CD0-71DF90F2E610}"/>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2420801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7E2FA4-A676-76E3-2A8A-1D2A5E9D09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FB46967-29FC-AD88-458B-D859EB3F8C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6EB618-CDEC-354A-A0D7-F7BAB78E2EC9}"/>
              </a:ext>
            </a:extLst>
          </p:cNvPr>
          <p:cNvSpPr>
            <a:spLocks noGrp="1"/>
          </p:cNvSpPr>
          <p:nvPr>
            <p:ph type="dt" sz="half" idx="10"/>
          </p:nvPr>
        </p:nvSpPr>
        <p:spPr/>
        <p:txBody>
          <a:body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EFDFA1DF-D8F2-C766-70E1-952BF661A8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A8EE2-1F47-B1A0-F424-C423D4B8D6E0}"/>
              </a:ext>
            </a:extLst>
          </p:cNvPr>
          <p:cNvSpPr>
            <a:spLocks noGrp="1"/>
          </p:cNvSpPr>
          <p:nvPr>
            <p:ph type="sldNum" sz="quarter" idx="12"/>
          </p:nvPr>
        </p:nvSpPr>
        <p:spPr/>
        <p:txBody>
          <a:bodyPr/>
          <a:lstStyle/>
          <a:p>
            <a:fld id="{490CE532-4205-491A-8B82-19A3494E3A05}" type="slidenum">
              <a:rPr lang="en-GB" smtClean="0"/>
              <a:t>‹#›</a:t>
            </a:fld>
            <a:endParaRPr lang="en-GB"/>
          </a:p>
        </p:txBody>
      </p:sp>
    </p:spTree>
    <p:extLst>
      <p:ext uri="{BB962C8B-B14F-4D97-AF65-F5344CB8AC3E}">
        <p14:creationId xmlns:p14="http://schemas.microsoft.com/office/powerpoint/2010/main" val="580270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DDFCAE-BC14-786F-B4F8-1701B00FBB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BB95A3-3FD7-2E7D-0407-077BD2CC90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92163-F270-4A86-81C2-7DE5846096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7E72F3-674B-424B-901F-61E86EA402E8}" type="datetimeFigureOut">
              <a:rPr lang="en-GB" smtClean="0"/>
              <a:t>01/12/2022</a:t>
            </a:fld>
            <a:endParaRPr lang="en-GB"/>
          </a:p>
        </p:txBody>
      </p:sp>
      <p:sp>
        <p:nvSpPr>
          <p:cNvPr id="5" name="Footer Placeholder 4">
            <a:extLst>
              <a:ext uri="{FF2B5EF4-FFF2-40B4-BE49-F238E27FC236}">
                <a16:creationId xmlns:a16="http://schemas.microsoft.com/office/drawing/2014/main" id="{30A38AF1-5076-7E0E-F501-F6F54B8B13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E9369E6-4F16-30C4-6624-2EAD15FF01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0CE532-4205-491A-8B82-19A3494E3A05}" type="slidenum">
              <a:rPr lang="en-GB" smtClean="0"/>
              <a:t>‹#›</a:t>
            </a:fld>
            <a:endParaRPr lang="en-GB"/>
          </a:p>
        </p:txBody>
      </p:sp>
    </p:spTree>
    <p:extLst>
      <p:ext uri="{BB962C8B-B14F-4D97-AF65-F5344CB8AC3E}">
        <p14:creationId xmlns:p14="http://schemas.microsoft.com/office/powerpoint/2010/main" val="2425578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groundwork.org.uk/greendoctor/" TargetMode="External"/><Relationship Id="rId13" Type="http://schemas.openxmlformats.org/officeDocument/2006/relationships/hyperlink" Target="https://salusgroup.org.uk/service/headstart-kent/headstart-kent-intensive-mentoring/" TargetMode="External"/><Relationship Id="rId3" Type="http://schemas.openxmlformats.org/officeDocument/2006/relationships/hyperlink" Target="https://www.kent.gov.uk/leisure-and-community/community-grants-and-funding/our-current-funding-opportunities/grants-to-benefit-children-and-young-people/talents-and-interests-grant-scheme" TargetMode="External"/><Relationship Id="rId7" Type="http://schemas.openxmlformats.org/officeDocument/2006/relationships/hyperlink" Target="https://swale.gov.uk/news-and-your-council/news-and-campaigns/latest-news/get-help-with-food-gas-electric-and-water" TargetMode="External"/><Relationship Id="rId12" Type="http://schemas.openxmlformats.org/officeDocument/2006/relationships/hyperlink" Target="https://sway.office.com/vRtDoRat7BZE7oo2?ref=email" TargetMode="External"/><Relationship Id="rId2" Type="http://schemas.openxmlformats.org/officeDocument/2006/relationships/hyperlink" Target="https://forms.office.com/Pages/ResponsePage.aspx?id=DaJTMjXH_kuotz5qs39fkLRvDhWdXpxLrGDH47_iU7xUNFI2MVIyNkxURzZJTEw5WEVRUVcxNlhHMS4u&amp;wdLOR=cF7B7DE35-A185-4BB2-9E58-7EBD8D5D18B3" TargetMode="External"/><Relationship Id="rId1" Type="http://schemas.openxmlformats.org/officeDocument/2006/relationships/slideLayout" Target="../slideLayouts/slideLayout2.xml"/><Relationship Id="rId6" Type="http://schemas.openxmlformats.org/officeDocument/2006/relationships/hyperlink" Target="https://www.gravesham.gov.uk/news/article/43/struggling-with-the-cost-of-living-help-is-here-if-you-need-it" TargetMode="External"/><Relationship Id="rId11" Type="http://schemas.openxmlformats.org/officeDocument/2006/relationships/hyperlink" Target="https://sway.office.com/jauVJAuG1p4I5i2C" TargetMode="External"/><Relationship Id="rId5" Type="http://schemas.openxmlformats.org/officeDocument/2006/relationships/hyperlink" Target="https://www.dartford.gov.uk/covid-19-support/food-emergencies/1" TargetMode="External"/><Relationship Id="rId10" Type="http://schemas.openxmlformats.org/officeDocument/2006/relationships/hyperlink" Target="http://www.kent.gov.uk/KentTogether" TargetMode="External"/><Relationship Id="rId4" Type="http://schemas.openxmlformats.org/officeDocument/2006/relationships/hyperlink" Target="https://www.kent.gov.uk/social-care-and-health/care-and-support/benefits/household-support-fund" TargetMode="External"/><Relationship Id="rId9" Type="http://schemas.openxmlformats.org/officeDocument/2006/relationships/hyperlink" Target="https://www.kent.gov.uk/social-care-and-health/care-and-support/benefits/kent-support-and-assistance-service" TargetMode="External"/><Relationship Id="rId14" Type="http://schemas.openxmlformats.org/officeDocument/2006/relationships/hyperlink" Target="https://ylf.org.uk/how-we-help/legends/online-gaming/"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kentresiliencehub.org.uk/community-2/kooth-com/" TargetMode="External"/><Relationship Id="rId13" Type="http://schemas.openxmlformats.org/officeDocument/2006/relationships/image" Target="../media/image1.png"/><Relationship Id="rId3" Type="http://schemas.openxmlformats.org/officeDocument/2006/relationships/hyperlink" Target="https://www.catch-22.org.uk/services/county-lines-kent/" TargetMode="External"/><Relationship Id="rId7" Type="http://schemas.openxmlformats.org/officeDocument/2006/relationships/hyperlink" Target="https://eur01.safelinks.protection.outlook.com/?url=https%3A%2F%2Fkent.spydus.co.uk%2Fcgi-bin%2Fspydus.exe%2FMSGTRNGEN%2FWPAC%2FCOSTOFLIVING%3FHOMEPRMS%3DUD_COSTOFLIVING%23tabCOLS_06&amp;data=05%7C01%7CColin.Green%40kent.gov.uk%7Cf3814cef119a47f78c5a08dace3e4493%7C3253a20dc7354bfea8b73e6ab37f5f90%7C0%7C0%7C638049064069702566%7CUnknown%7CTWFpbGZsb3d8eyJWIjoiMC4wLjAwMDAiLCJQIjoiV2luMzIiLCJBTiI6Ik1haWwiLCJXVCI6Mn0%3D%7C3000%7C%7C%7C&amp;sdata=7Aq%2F6f%2F%2BPKOw3YnI%2FN9hvS1EoVmEqaZRgS6KGZuAqlU%3D&amp;reserved=0" TargetMode="External"/><Relationship Id="rId12" Type="http://schemas.openxmlformats.org/officeDocument/2006/relationships/hyperlink" Target="https://sway.office.com/yy5z0a6zjNBqaDjY?ref=email" TargetMode="External"/><Relationship Id="rId2" Type="http://schemas.openxmlformats.org/officeDocument/2006/relationships/hyperlink" Target="https://www.catch-22.org.uk/offers/missing-and-cse/" TargetMode="External"/><Relationship Id="rId1" Type="http://schemas.openxmlformats.org/officeDocument/2006/relationships/slideLayout" Target="../slideLayouts/slideLayout2.xml"/><Relationship Id="rId6" Type="http://schemas.openxmlformats.org/officeDocument/2006/relationships/hyperlink" Target="https://www.kent.gov.uk/social-care-and-health/information-for-professionals/referkent" TargetMode="External"/><Relationship Id="rId11" Type="http://schemas.openxmlformats.org/officeDocument/2006/relationships/hyperlink" Target="https://eur01.safelinks.protection.outlook.com/?url=https%3A%2F%2Fwww.theeducationpeople.org%2Fholiday-activities-and-food-programme-kent%2F&amp;data=05%7C01%7CColin.Green%40kent.gov.uk%7C03c24ca3602d42e3102508dace091ac2%7C3253a20dc7354bfea8b73e6ab37f5f90%7C0%7C0%7C638048835748021208%7CUnknown%7CTWFpbGZsb3d8eyJWIjoiMC4wLjAwMDAiLCJQIjoiV2luMzIiLCJBTiI6Ik1haWwiLCJXVCI6Mn0%3D%7C3000%7C%7C%7C&amp;sdata=gMDMi46rAU4%2Bmq0oSWaP7RPof7F%2BbFyo7vGeoA5ffmw%3D&amp;reserved=0" TargetMode="External"/><Relationship Id="rId5" Type="http://schemas.openxmlformats.org/officeDocument/2006/relationships/hyperlink" Target="mailto:referral@catwd.org.uk" TargetMode="External"/><Relationship Id="rId10" Type="http://schemas.openxmlformats.org/officeDocument/2006/relationships/hyperlink" Target="https://www.kentcht.nhs.uk/service/school-health/chathealth/" TargetMode="External"/><Relationship Id="rId4" Type="http://schemas.openxmlformats.org/officeDocument/2006/relationships/hyperlink" Target="mailto:KentCCE.referrals@catch-22.org.uk" TargetMode="External"/><Relationship Id="rId9" Type="http://schemas.openxmlformats.org/officeDocument/2006/relationships/hyperlink" Target="https://www.kentyouthhealth.nhs.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EA53E634-E44D-514C-4E77-36D501BCBFDC}"/>
              </a:ext>
            </a:extLst>
          </p:cNvPr>
          <p:cNvGraphicFramePr>
            <a:graphicFrameLocks noGrp="1"/>
          </p:cNvGraphicFramePr>
          <p:nvPr>
            <p:ph idx="1"/>
            <p:extLst>
              <p:ext uri="{D42A27DB-BD31-4B8C-83A1-F6EECF244321}">
                <p14:modId xmlns:p14="http://schemas.microsoft.com/office/powerpoint/2010/main" val="2149169645"/>
              </p:ext>
            </p:extLst>
          </p:nvPr>
        </p:nvGraphicFramePr>
        <p:xfrm>
          <a:off x="282223" y="135468"/>
          <a:ext cx="11571110" cy="6318496"/>
        </p:xfrm>
        <a:graphic>
          <a:graphicData uri="http://schemas.openxmlformats.org/drawingml/2006/table">
            <a:tbl>
              <a:tblPr>
                <a:tableStyleId>{5C22544A-7EE6-4342-B048-85BDC9FD1C3A}</a:tableStyleId>
              </a:tblPr>
              <a:tblGrid>
                <a:gridCol w="2265243">
                  <a:extLst>
                    <a:ext uri="{9D8B030D-6E8A-4147-A177-3AD203B41FA5}">
                      <a16:colId xmlns:a16="http://schemas.microsoft.com/office/drawing/2014/main" val="3595433247"/>
                    </a:ext>
                  </a:extLst>
                </a:gridCol>
                <a:gridCol w="5795760">
                  <a:extLst>
                    <a:ext uri="{9D8B030D-6E8A-4147-A177-3AD203B41FA5}">
                      <a16:colId xmlns:a16="http://schemas.microsoft.com/office/drawing/2014/main" val="4147025315"/>
                    </a:ext>
                  </a:extLst>
                </a:gridCol>
                <a:gridCol w="3510107">
                  <a:extLst>
                    <a:ext uri="{9D8B030D-6E8A-4147-A177-3AD203B41FA5}">
                      <a16:colId xmlns:a16="http://schemas.microsoft.com/office/drawing/2014/main" val="3337629420"/>
                    </a:ext>
                  </a:extLst>
                </a:gridCol>
              </a:tblGrid>
              <a:tr h="228175">
                <a:tc>
                  <a:txBody>
                    <a:bodyPr/>
                    <a:lstStyle/>
                    <a:p>
                      <a:pPr algn="ctr" fontAlgn="ctr"/>
                      <a:r>
                        <a:rPr lang="en-GB" sz="1400" b="1" u="none" strike="noStrike" dirty="0">
                          <a:effectLst/>
                        </a:rPr>
                        <a:t>Scheme or Service</a:t>
                      </a:r>
                      <a:endParaRPr lang="en-GB" sz="14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ctr" fontAlgn="b"/>
                      <a:r>
                        <a:rPr lang="en-GB" sz="1400" b="1" u="none" strike="noStrike" dirty="0">
                          <a:effectLst/>
                        </a:rPr>
                        <a:t>Summary</a:t>
                      </a:r>
                      <a:endParaRPr lang="en-GB" sz="1400" b="1" i="0" u="none" strike="noStrike" dirty="0">
                        <a:solidFill>
                          <a:srgbClr val="000000"/>
                        </a:solidFill>
                        <a:effectLst/>
                        <a:latin typeface="Calibri" panose="020F0502020204030204" pitchFamily="34" charset="0"/>
                      </a:endParaRPr>
                    </a:p>
                  </a:txBody>
                  <a:tcPr marL="5771" marR="5771" marT="5771" marB="0" anchor="b"/>
                </a:tc>
                <a:tc>
                  <a:txBody>
                    <a:bodyPr/>
                    <a:lstStyle/>
                    <a:p>
                      <a:pPr algn="ctr" fontAlgn="ctr"/>
                      <a:r>
                        <a:rPr lang="en-GB" sz="1400" b="1" u="none" strike="noStrike" dirty="0">
                          <a:effectLst/>
                        </a:rPr>
                        <a:t>Referral Form</a:t>
                      </a:r>
                      <a:endParaRPr lang="en-GB" sz="1400" b="1" i="0" u="none" strike="noStrike" dirty="0">
                        <a:solidFill>
                          <a:srgbClr val="000000"/>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728400534"/>
                  </a:ext>
                </a:extLst>
              </a:tr>
              <a:tr h="196437">
                <a:tc>
                  <a:txBody>
                    <a:bodyPr/>
                    <a:lstStyle/>
                    <a:p>
                      <a:pPr lvl="1" algn="l" fontAlgn="ctr"/>
                      <a:r>
                        <a:rPr lang="en-GB" sz="1200" b="1" u="none" strike="noStrike" dirty="0">
                          <a:effectLst/>
                        </a:rPr>
                        <a:t>Digital Inclusion</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Free laptop, broadband (via dongle) and software for vulnerable and families in hardship</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2"/>
                        </a:rPr>
                        <a:t>Referral Form</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853735640"/>
                  </a:ext>
                </a:extLst>
              </a:tr>
              <a:tr h="1045578">
                <a:tc>
                  <a:txBody>
                    <a:bodyPr/>
                    <a:lstStyle/>
                    <a:p>
                      <a:pPr lvl="1" algn="l" fontAlgn="ctr"/>
                      <a:r>
                        <a:rPr lang="en-GB" sz="1200" b="1" u="none" strike="noStrike" dirty="0">
                          <a:effectLst/>
                        </a:rPr>
                        <a:t>Talents and Interests</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An adult from an education setting or community organisation can apply for a grant on the young person or group’s behalf in order to access hobbies such as sports, the arts or music. You can apply for £50 to £300 per grant for individuals and up to a £1000 for a group of three or more.</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3"/>
                        </a:rPr>
                        <a:t>Talents and Interests grant scheme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1054733231"/>
                  </a:ext>
                </a:extLst>
              </a:tr>
              <a:tr h="697053">
                <a:tc>
                  <a:txBody>
                    <a:bodyPr/>
                    <a:lstStyle/>
                    <a:p>
                      <a:pPr lvl="1" algn="l" fontAlgn="ctr"/>
                      <a:r>
                        <a:rPr lang="en-GB" sz="1200" b="1" u="none" strike="noStrike" dirty="0">
                          <a:effectLst/>
                        </a:rPr>
                        <a:t>KCC Fuel and Food Vouchers</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Gov Household Support Fund: Food and fuel vouchers for eligible households. Please also check district level offer which may be different and or supplementary. New scheme due to go live, which will operate by professional referral. </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4"/>
                        </a:rPr>
                        <a:t>HSF Food and energy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789867152"/>
                  </a:ext>
                </a:extLst>
              </a:tr>
              <a:tr h="196437">
                <a:tc>
                  <a:txBody>
                    <a:bodyPr/>
                    <a:lstStyle/>
                    <a:p>
                      <a:pPr lvl="1" algn="l" fontAlgn="ctr"/>
                      <a:r>
                        <a:rPr lang="en-GB" sz="1200" b="1" u="none" strike="noStrike">
                          <a:effectLst/>
                        </a:rPr>
                        <a:t>Cost of Living </a:t>
                      </a:r>
                      <a:endParaRPr lang="en-GB" sz="1200" b="1" i="0" u="none" strike="noStrike">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Varies by district</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5"/>
                        </a:rPr>
                        <a:t>Cost of Living Dartford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1352261928"/>
                  </a:ext>
                </a:extLst>
              </a:tr>
              <a:tr h="196437">
                <a:tc>
                  <a:txBody>
                    <a:bodyPr/>
                    <a:lstStyle/>
                    <a:p>
                      <a:pPr lvl="1" algn="l" fontAlgn="ctr"/>
                      <a:r>
                        <a:rPr lang="en-GB" sz="1200" b="1" u="none" strike="noStrike" dirty="0">
                          <a:effectLst/>
                        </a:rPr>
                        <a:t>Cost of Living </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Varies by district</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a:effectLst/>
                          <a:hlinkClick r:id="rId6"/>
                        </a:rPr>
                        <a:t>Cost of living Gravesham</a:t>
                      </a:r>
                      <a:endParaRPr lang="en-GB" sz="1200" b="0" i="0" u="sng" strike="noStrike">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720715128"/>
                  </a:ext>
                </a:extLst>
              </a:tr>
              <a:tr h="196437">
                <a:tc>
                  <a:txBody>
                    <a:bodyPr/>
                    <a:lstStyle/>
                    <a:p>
                      <a:pPr lvl="1" algn="l" fontAlgn="ctr"/>
                      <a:r>
                        <a:rPr lang="en-GB" sz="1200" b="1" u="none" strike="noStrike">
                          <a:effectLst/>
                        </a:rPr>
                        <a:t>Cost of Living </a:t>
                      </a:r>
                      <a:endParaRPr lang="en-GB" sz="1200" b="1" i="0" u="none" strike="noStrike">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a:effectLst/>
                        </a:rPr>
                        <a:t>Varies by district</a:t>
                      </a:r>
                      <a:endParaRPr lang="en-GB" sz="1200" b="0" i="0" u="none" strike="noStrike">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7"/>
                        </a:rPr>
                        <a:t>Cost of living Swale</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724911508"/>
                  </a:ext>
                </a:extLst>
              </a:tr>
              <a:tr h="348526">
                <a:tc>
                  <a:txBody>
                    <a:bodyPr/>
                    <a:lstStyle/>
                    <a:p>
                      <a:pPr lvl="1" algn="l" fontAlgn="ctr"/>
                      <a:r>
                        <a:rPr lang="en-GB" sz="1200" b="1" u="none" strike="noStrike" dirty="0">
                          <a:effectLst/>
                        </a:rPr>
                        <a:t>Energy Saving Advice</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a:effectLst/>
                        </a:rPr>
                        <a:t>KCC are working with Green Doctor to provide energy saving advice. </a:t>
                      </a:r>
                      <a:endParaRPr lang="en-GB" sz="1200" b="0" i="0" u="none" strike="noStrike">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8"/>
                        </a:rPr>
                        <a:t>Green Doctor</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3320187101"/>
                  </a:ext>
                </a:extLst>
              </a:tr>
              <a:tr h="522790">
                <a:tc>
                  <a:txBody>
                    <a:bodyPr/>
                    <a:lstStyle/>
                    <a:p>
                      <a:pPr lvl="1" algn="l" fontAlgn="ctr"/>
                      <a:r>
                        <a:rPr lang="en-GB" sz="1200" b="1" u="none" strike="noStrike" dirty="0">
                          <a:effectLst/>
                        </a:rPr>
                        <a:t>KSAS Fuel and Food</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b"/>
                      <a:r>
                        <a:rPr lang="en-GB" sz="1200" u="none" strike="noStrike" dirty="0">
                          <a:effectLst/>
                        </a:rPr>
                        <a:t>Kent Support and Assistance Service. Fuel and food only during Covid (reduced service to manage demand)</a:t>
                      </a:r>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algn="ctr" rtl="0" fontAlgn="ctr"/>
                      <a:r>
                        <a:rPr lang="en-GB" sz="1200" u="sng" strike="noStrike" dirty="0">
                          <a:effectLst/>
                          <a:hlinkClick r:id="rId9"/>
                        </a:rPr>
                        <a:t>Home essentials in a crisis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547195125"/>
                  </a:ext>
                </a:extLst>
              </a:tr>
              <a:tr h="697053">
                <a:tc>
                  <a:txBody>
                    <a:bodyPr/>
                    <a:lstStyle/>
                    <a:p>
                      <a:pPr lvl="1" algn="l" fontAlgn="ctr"/>
                      <a:r>
                        <a:rPr lang="en-GB" sz="1200" b="1" u="none" strike="noStrike" dirty="0">
                          <a:effectLst/>
                        </a:rPr>
                        <a:t>Kent Together Helpline</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ctr"/>
                      <a:r>
                        <a:rPr lang="en-GB" sz="1200" u="none" strike="noStrike" dirty="0">
                          <a:effectLst/>
                        </a:rPr>
                        <a:t>Kent Together helpline is available to support vulnerable people in Kent who need urgent help with things like getting food or collecting prescriptions. </a:t>
                      </a:r>
                      <a:endParaRPr lang="en-GB" sz="1200" b="0" i="0" u="none" strike="noStrike" dirty="0">
                        <a:solidFill>
                          <a:srgbClr val="000000"/>
                        </a:solidFill>
                        <a:effectLst/>
                        <a:latin typeface="Calibri" panose="020F0502020204030204" pitchFamily="34" charset="0"/>
                      </a:endParaRPr>
                    </a:p>
                  </a:txBody>
                  <a:tcPr marL="5771" marR="5771" marT="5771" marB="0" anchor="ctr"/>
                </a:tc>
                <a:tc>
                  <a:txBody>
                    <a:bodyPr/>
                    <a:lstStyle/>
                    <a:p>
                      <a:pPr algn="ctr" rtl="0" fontAlgn="ctr"/>
                      <a:r>
                        <a:rPr lang="en-GB" sz="1200" u="sng" strike="noStrike">
                          <a:effectLst/>
                          <a:hlinkClick r:id="rId10"/>
                        </a:rPr>
                        <a:t>www.kent.gov.uk/KentTogether </a:t>
                      </a:r>
                      <a:endParaRPr lang="en-GB" sz="1200" b="0" i="0" u="sng" strike="noStrike">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926042075"/>
                  </a:ext>
                </a:extLst>
              </a:tr>
              <a:tr h="386865">
                <a:tc>
                  <a:txBody>
                    <a:bodyPr/>
                    <a:lstStyle/>
                    <a:p>
                      <a:pPr lvl="1" algn="l" fontAlgn="ctr"/>
                      <a:r>
                        <a:rPr lang="en-GB" sz="1200" b="1" u="none" strike="noStrike" dirty="0">
                          <a:effectLst/>
                        </a:rPr>
                        <a:t>County and National Support Tool</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ctr"/>
                      <a:r>
                        <a:rPr lang="en-GB" sz="1200" u="none" strike="noStrike" dirty="0">
                          <a:effectLst/>
                        </a:rPr>
                        <a:t>North Kent, County, National services and support information. Including financial support section</a:t>
                      </a:r>
                      <a:endParaRPr lang="en-GB" sz="1200" b="0" i="0" u="none" strike="noStrike" dirty="0">
                        <a:solidFill>
                          <a:srgbClr val="000000"/>
                        </a:solidFill>
                        <a:effectLst/>
                        <a:latin typeface="Calibri" panose="020F0502020204030204" pitchFamily="34" charset="0"/>
                      </a:endParaRPr>
                    </a:p>
                  </a:txBody>
                  <a:tcPr marL="5771" marR="5771" marT="5771" marB="0" anchor="ctr"/>
                </a:tc>
                <a:tc>
                  <a:txBody>
                    <a:bodyPr/>
                    <a:lstStyle/>
                    <a:p>
                      <a:pPr algn="ctr" rtl="0" fontAlgn="ctr"/>
                      <a:r>
                        <a:rPr lang="en-GB" sz="1200" u="sng" strike="noStrike" dirty="0">
                          <a:effectLst/>
                          <a:hlinkClick r:id="rId11"/>
                        </a:rPr>
                        <a:t>Kent and National Support Services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762525055"/>
                  </a:ext>
                </a:extLst>
              </a:tr>
              <a:tr h="386865">
                <a:tc>
                  <a:txBody>
                    <a:bodyPr/>
                    <a:lstStyle/>
                    <a:p>
                      <a:pPr lvl="1" algn="l" fontAlgn="ctr"/>
                      <a:r>
                        <a:rPr lang="en-GB" sz="1200" b="1" i="0" u="none" strike="noStrike" dirty="0">
                          <a:solidFill>
                            <a:srgbClr val="000000"/>
                          </a:solidFill>
                          <a:effectLst/>
                          <a:latin typeface="Calibri" panose="020F0502020204030204" pitchFamily="34" charset="0"/>
                        </a:rPr>
                        <a:t>Hardship Resource Tool</a:t>
                      </a:r>
                    </a:p>
                  </a:txBody>
                  <a:tcPr marL="5771" marR="5771" marT="5771" marB="0" anchor="ctr"/>
                </a:tc>
                <a:tc>
                  <a:txBody>
                    <a:bodyPr/>
                    <a:lstStyle/>
                    <a:p>
                      <a:pPr algn="l" fontAlgn="ctr"/>
                      <a:r>
                        <a:rPr lang="en-GB" sz="1200" b="0" i="0" u="none" strike="noStrike" dirty="0">
                          <a:solidFill>
                            <a:srgbClr val="000000"/>
                          </a:solidFill>
                          <a:effectLst/>
                          <a:latin typeface="Calibri" panose="020F0502020204030204" pitchFamily="34" charset="0"/>
                        </a:rPr>
                        <a:t>Kent and national resources to support with the cost of living crisis</a:t>
                      </a:r>
                    </a:p>
                  </a:txBody>
                  <a:tcPr marL="5771" marR="5771" marT="5771" marB="0" anchor="ctr"/>
                </a:tc>
                <a:tc>
                  <a:txBody>
                    <a:bodyPr/>
                    <a:lstStyle/>
                    <a:p>
                      <a:pPr algn="ctr" rtl="0" fontAlgn="ctr"/>
                      <a:r>
                        <a:rPr lang="en-GB" sz="1200" dirty="0">
                          <a:hlinkClick r:id="rId12"/>
                        </a:rPr>
                        <a:t>Hardship Help for Families in Kent </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248052696"/>
                  </a:ext>
                </a:extLst>
              </a:tr>
              <a:tr h="522790">
                <a:tc>
                  <a:txBody>
                    <a:bodyPr/>
                    <a:lstStyle/>
                    <a:p>
                      <a:pPr lvl="1" algn="l" fontAlgn="ctr"/>
                      <a:r>
                        <a:rPr lang="en-GB" sz="1200" b="1" u="none" strike="noStrike" dirty="0">
                          <a:effectLst/>
                        </a:rPr>
                        <a:t>Salus Intensive Mentoring Service</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ctr"/>
                      <a:r>
                        <a:rPr lang="en-GB" sz="1200" u="none" strike="noStrike" dirty="0">
                          <a:effectLst/>
                        </a:rPr>
                        <a:t>Salus offer Intensive Mentoring to children and young people aged 8-18yrs across the whole of Kent. More info info@salusgroup.org.uk </a:t>
                      </a:r>
                      <a:endParaRPr lang="en-GB" sz="1200" b="0" i="0" u="none" strike="noStrike" dirty="0">
                        <a:solidFill>
                          <a:srgbClr val="000000"/>
                        </a:solidFill>
                        <a:effectLst/>
                        <a:latin typeface="Calibri" panose="020F0502020204030204" pitchFamily="34" charset="0"/>
                      </a:endParaRPr>
                    </a:p>
                  </a:txBody>
                  <a:tcPr marL="5771" marR="5771" marT="5771" marB="0" anchor="ctr"/>
                </a:tc>
                <a:tc>
                  <a:txBody>
                    <a:bodyPr/>
                    <a:lstStyle/>
                    <a:p>
                      <a:pPr algn="ctr" rtl="0" fontAlgn="ctr"/>
                      <a:r>
                        <a:rPr lang="en-GB" sz="1200" u="sng" strike="noStrike" dirty="0">
                          <a:effectLst/>
                          <a:hlinkClick r:id="rId13"/>
                        </a:rPr>
                        <a:t>Salus Mentoring</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3470881509"/>
                  </a:ext>
                </a:extLst>
              </a:tr>
              <a:tr h="697053">
                <a:tc>
                  <a:txBody>
                    <a:bodyPr/>
                    <a:lstStyle/>
                    <a:p>
                      <a:pPr lvl="1" algn="l" fontAlgn="ctr"/>
                      <a:r>
                        <a:rPr lang="en-GB" sz="1200" b="1" u="none" strike="noStrike" dirty="0">
                          <a:effectLst/>
                        </a:rPr>
                        <a:t>Young Lives Foundation Mentoring</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algn="l" fontAlgn="ctr"/>
                      <a:r>
                        <a:rPr lang="en-GB" sz="1200" u="none" strike="noStrike" dirty="0">
                          <a:effectLst/>
                        </a:rPr>
                        <a:t>Young people who are considered to be at risk of offending, socially excluded or in need of support can be referred for a YLF Mentor. Facilitated online gaming also available. </a:t>
                      </a:r>
                      <a:endParaRPr lang="en-GB" sz="1200" b="0" i="0" u="none" strike="noStrike" dirty="0">
                        <a:solidFill>
                          <a:srgbClr val="000000"/>
                        </a:solidFill>
                        <a:effectLst/>
                        <a:latin typeface="Calibri" panose="020F0502020204030204" pitchFamily="34" charset="0"/>
                      </a:endParaRPr>
                    </a:p>
                  </a:txBody>
                  <a:tcPr marL="5771" marR="5771" marT="5771" marB="0" anchor="ctr"/>
                </a:tc>
                <a:tc>
                  <a:txBody>
                    <a:bodyPr/>
                    <a:lstStyle/>
                    <a:p>
                      <a:pPr algn="ctr" rtl="0" fontAlgn="ctr"/>
                      <a:r>
                        <a:rPr lang="en-GB" sz="1200" u="sng" strike="noStrike" dirty="0">
                          <a:effectLst/>
                          <a:hlinkClick r:id="rId14"/>
                        </a:rPr>
                        <a:t>YLF Mentoring and Gaming</a:t>
                      </a: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203756718"/>
                  </a:ext>
                </a:extLst>
              </a:tr>
            </a:tbl>
          </a:graphicData>
        </a:graphic>
      </p:graphicFrame>
    </p:spTree>
    <p:extLst>
      <p:ext uri="{BB962C8B-B14F-4D97-AF65-F5344CB8AC3E}">
        <p14:creationId xmlns:p14="http://schemas.microsoft.com/office/powerpoint/2010/main" val="731017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8AAB404-7FB4-C31D-6283-2A67245817D5}"/>
              </a:ext>
            </a:extLst>
          </p:cNvPr>
          <p:cNvGraphicFramePr>
            <a:graphicFrameLocks noGrp="1"/>
          </p:cNvGraphicFramePr>
          <p:nvPr>
            <p:ph idx="1"/>
            <p:extLst>
              <p:ext uri="{D42A27DB-BD31-4B8C-83A1-F6EECF244321}">
                <p14:modId xmlns:p14="http://schemas.microsoft.com/office/powerpoint/2010/main" val="3881140344"/>
              </p:ext>
            </p:extLst>
          </p:nvPr>
        </p:nvGraphicFramePr>
        <p:xfrm>
          <a:off x="172155" y="200027"/>
          <a:ext cx="11571110" cy="5131843"/>
        </p:xfrm>
        <a:graphic>
          <a:graphicData uri="http://schemas.openxmlformats.org/drawingml/2006/table">
            <a:tbl>
              <a:tblPr>
                <a:tableStyleId>{5C22544A-7EE6-4342-B048-85BDC9FD1C3A}</a:tableStyleId>
              </a:tblPr>
              <a:tblGrid>
                <a:gridCol w="2548467">
                  <a:extLst>
                    <a:ext uri="{9D8B030D-6E8A-4147-A177-3AD203B41FA5}">
                      <a16:colId xmlns:a16="http://schemas.microsoft.com/office/drawing/2014/main" val="1752673027"/>
                    </a:ext>
                  </a:extLst>
                </a:gridCol>
                <a:gridCol w="5512536">
                  <a:extLst>
                    <a:ext uri="{9D8B030D-6E8A-4147-A177-3AD203B41FA5}">
                      <a16:colId xmlns:a16="http://schemas.microsoft.com/office/drawing/2014/main" val="2338670161"/>
                    </a:ext>
                  </a:extLst>
                </a:gridCol>
                <a:gridCol w="3510107">
                  <a:extLst>
                    <a:ext uri="{9D8B030D-6E8A-4147-A177-3AD203B41FA5}">
                      <a16:colId xmlns:a16="http://schemas.microsoft.com/office/drawing/2014/main" val="3970825038"/>
                    </a:ext>
                  </a:extLst>
                </a:gridCol>
              </a:tblGrid>
              <a:tr h="736952">
                <a:tc>
                  <a:txBody>
                    <a:bodyPr/>
                    <a:lstStyle/>
                    <a:p>
                      <a:pPr lvl="1" algn="l" fontAlgn="ctr"/>
                      <a:r>
                        <a:rPr lang="en-GB" sz="1200" b="1" u="none" strike="noStrike" dirty="0">
                          <a:effectLst/>
                        </a:rPr>
                        <a:t>Catch22 – Commissioned CCE</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marL="0" lvl="0" algn="l" defTabSz="914400" rtl="0" eaLnBrk="1" fontAlgn="b" latinLnBrk="0" hangingPunct="1"/>
                      <a:r>
                        <a:rPr lang="en-GB" sz="1200" u="none" strike="noStrike" kern="1200" dirty="0">
                          <a:solidFill>
                            <a:schemeClr val="dk1"/>
                          </a:solidFill>
                          <a:effectLst/>
                          <a:latin typeface="+mn-lt"/>
                          <a:ea typeface="+mn-ea"/>
                          <a:cs typeface="+mn-cs"/>
                        </a:rPr>
                        <a:t>Support children and young people up to the age of 25, who are at risk of </a:t>
                      </a:r>
                      <a:r>
                        <a:rPr lang="en-GB" sz="1200" u="none" strike="noStrike" kern="1200" dirty="0">
                          <a:solidFill>
                            <a:schemeClr val="dk1"/>
                          </a:solidFill>
                          <a:effectLst/>
                          <a:latin typeface="+mn-lt"/>
                          <a:ea typeface="+mn-ea"/>
                          <a:cs typeface="+mn-cs"/>
                          <a:hlinkClick r:id="rId2">
                            <a:extLst>
                              <a:ext uri="{A12FA001-AC4F-418D-AE19-62706E023703}">
                                <ahyp:hlinkClr xmlns:ahyp="http://schemas.microsoft.com/office/drawing/2018/hyperlinkcolor" val="tx"/>
                              </a:ext>
                            </a:extLst>
                          </a:hlinkClick>
                        </a:rPr>
                        <a:t>child criminal exploitation</a:t>
                      </a:r>
                      <a:r>
                        <a:rPr lang="en-GB" sz="1200" u="none" strike="noStrike" kern="1200" dirty="0">
                          <a:solidFill>
                            <a:schemeClr val="dk1"/>
                          </a:solidFill>
                          <a:effectLst/>
                          <a:latin typeface="+mn-lt"/>
                          <a:ea typeface="+mn-ea"/>
                          <a:cs typeface="+mn-cs"/>
                        </a:rPr>
                        <a:t> (CCE) and county lines in Kent and Medway using both preventative and protective interventions (for those at risk of, and those involved in, serious youth violence respectively).</a:t>
                      </a:r>
                    </a:p>
                  </a:txBody>
                  <a:tcPr marL="5771" marR="5771" marT="5771" marB="0" anchor="b"/>
                </a:tc>
                <a:tc>
                  <a:txBody>
                    <a:bodyPr/>
                    <a:lstStyle/>
                    <a:p>
                      <a:pPr lvl="0" algn="l" rtl="0" fontAlgn="ctr"/>
                      <a:r>
                        <a:rPr lang="en-GB" sz="1200" dirty="0">
                          <a:hlinkClick r:id="rId3"/>
                        </a:rPr>
                        <a:t>Kent County Lines and Gangs</a:t>
                      </a:r>
                      <a:endParaRPr lang="en-GB" sz="1200" dirty="0"/>
                    </a:p>
                    <a:p>
                      <a:pPr lvl="0" algn="l" rtl="0" fontAlgn="ctr"/>
                      <a:br>
                        <a:rPr lang="en-GB" sz="1200" dirty="0"/>
                      </a:br>
                      <a:r>
                        <a:rPr lang="en-GB" sz="1200" kern="1200" dirty="0">
                          <a:solidFill>
                            <a:schemeClr val="dk1"/>
                          </a:solidFill>
                          <a:latin typeface="+mn-lt"/>
                          <a:ea typeface="+mn-ea"/>
                          <a:cs typeface="+mn-cs"/>
                          <a:hlinkClick r:id="rId4"/>
                        </a:rPr>
                        <a:t>KentCCE.referrals@catch-22.org.uk</a:t>
                      </a:r>
                      <a:r>
                        <a:rPr lang="en-GB" sz="1200" kern="1200" dirty="0">
                          <a:solidFill>
                            <a:schemeClr val="dk1"/>
                          </a:solidFill>
                          <a:latin typeface="+mn-lt"/>
                          <a:ea typeface="+mn-ea"/>
                          <a:cs typeface="+mn-cs"/>
                        </a:rPr>
                        <a:t> </a:t>
                      </a:r>
                    </a:p>
                  </a:txBody>
                  <a:tcPr marL="5771" marR="5771" marT="5771" marB="0" anchor="ctr"/>
                </a:tc>
                <a:extLst>
                  <a:ext uri="{0D108BD9-81ED-4DB2-BD59-A6C34878D82A}">
                    <a16:rowId xmlns:a16="http://schemas.microsoft.com/office/drawing/2014/main" val="156195205"/>
                  </a:ext>
                </a:extLst>
              </a:tr>
              <a:tr h="455732">
                <a:tc>
                  <a:txBody>
                    <a:bodyPr/>
                    <a:lstStyle/>
                    <a:p>
                      <a:pPr lvl="1" algn="l" fontAlgn="ctr"/>
                      <a:r>
                        <a:rPr lang="en-GB" sz="1200" b="1" u="none" strike="noStrike" dirty="0">
                          <a:effectLst/>
                        </a:rPr>
                        <a:t>CAB Money and Mental Health Support</a:t>
                      </a:r>
                      <a:endParaRPr lang="en-GB" sz="1200" b="1" i="0" u="none" strike="noStrike" dirty="0">
                        <a:solidFill>
                          <a:srgbClr val="000000"/>
                        </a:solidFill>
                        <a:effectLst/>
                        <a:latin typeface="Calibri" panose="020F0502020204030204" pitchFamily="34" charset="0"/>
                      </a:endParaRPr>
                    </a:p>
                  </a:txBody>
                  <a:tcPr marL="5771" marR="5771" marT="5771" marB="0" anchor="ct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1200" dirty="0"/>
                        <a:t>CAB Money and MH Service 03300533685.  Referrals – </a:t>
                      </a:r>
                      <a:r>
                        <a:rPr lang="en-GB" sz="1000" u="sng" dirty="0">
                          <a:solidFill>
                            <a:srgbClr val="0000FF"/>
                          </a:solidFill>
                          <a:effectLst/>
                          <a:latin typeface="Arial" panose="020B0604020202020204" pitchFamily="34" charset="0"/>
                          <a:ea typeface="Calibri" panose="020F0502020204030204" pitchFamily="34" charset="0"/>
                          <a:hlinkClick r:id="rId5"/>
                        </a:rPr>
                        <a:t>referral@catwd.org.uk</a:t>
                      </a:r>
                      <a:endParaRPr lang="en-GB" sz="1000" u="sng" dirty="0">
                        <a:solidFill>
                          <a:srgbClr val="0000FF"/>
                        </a:solidFill>
                        <a:effectLst/>
                        <a:latin typeface="Arial" panose="020B0604020202020204" pitchFamily="34" charset="0"/>
                        <a:ea typeface="Calibri" panose="020F0502020204030204" pitchFamily="34" charset="0"/>
                      </a:endParaRPr>
                    </a:p>
                    <a:p>
                      <a:pPr lvl="0" algn="l" fontAlgn="b"/>
                      <a:endParaRPr lang="en-GB" sz="1200" b="0" i="0" u="none" strike="noStrike" dirty="0">
                        <a:solidFill>
                          <a:srgbClr val="000000"/>
                        </a:solidFill>
                        <a:effectLst/>
                        <a:latin typeface="Calibri" panose="020F0502020204030204" pitchFamily="34" charset="0"/>
                      </a:endParaRPr>
                    </a:p>
                  </a:txBody>
                  <a:tcPr marL="5771" marR="5771" marT="5771" marB="0" anchor="b"/>
                </a:tc>
                <a:tc>
                  <a:txBody>
                    <a:bodyPr/>
                    <a:lstStyle/>
                    <a:p>
                      <a:pPr lvl="0" algn="l" rtl="0" fontAlgn="ctr"/>
                      <a:endParaRPr lang="en-GB" sz="1200" b="0" i="0" u="sng" strike="noStrike" dirty="0">
                        <a:solidFill>
                          <a:srgbClr val="0563C1"/>
                        </a:solidFill>
                        <a:effectLst/>
                        <a:latin typeface="Calibri" panose="020F0502020204030204" pitchFamily="34" charset="0"/>
                      </a:endParaRPr>
                    </a:p>
                  </a:txBody>
                  <a:tcPr marL="5771" marR="5771" marT="5771" marB="0" anchor="ctr"/>
                </a:tc>
                <a:extLst>
                  <a:ext uri="{0D108BD9-81ED-4DB2-BD59-A6C34878D82A}">
                    <a16:rowId xmlns:a16="http://schemas.microsoft.com/office/drawing/2014/main" val="29164890"/>
                  </a:ext>
                </a:extLst>
              </a:tr>
              <a:tr h="417689">
                <a:tc>
                  <a:txBody>
                    <a:bodyPr/>
                    <a:lstStyle/>
                    <a:p>
                      <a:pPr marL="457200" lvl="1" algn="l" defTabSz="914400" rtl="0" eaLnBrk="1" fontAlgn="ctr" latinLnBrk="0" hangingPunct="1"/>
                      <a:r>
                        <a:rPr lang="en-GB" sz="1200" b="1" u="none" strike="noStrike" kern="1200" dirty="0" err="1">
                          <a:solidFill>
                            <a:schemeClr val="dk1"/>
                          </a:solidFill>
                          <a:effectLst/>
                          <a:latin typeface="+mn-lt"/>
                          <a:ea typeface="+mn-ea"/>
                          <a:cs typeface="+mn-cs"/>
                        </a:rPr>
                        <a:t>ReferKent</a:t>
                      </a:r>
                      <a:endParaRPr lang="en-GB" sz="1200" b="1" u="none" strike="noStrike" kern="1200" dirty="0">
                        <a:solidFill>
                          <a:schemeClr val="dk1"/>
                        </a:solidFill>
                        <a:effectLst/>
                        <a:latin typeface="+mn-lt"/>
                        <a:ea typeface="+mn-ea"/>
                        <a:cs typeface="+mn-cs"/>
                      </a:endParaRPr>
                    </a:p>
                  </a:txBody>
                  <a:tcPr marL="5771" marR="5771" marT="5771" marB="0" anchor="ctr"/>
                </a:tc>
                <a:tc>
                  <a:txBody>
                    <a:bodyPr/>
                    <a:lstStyle/>
                    <a:p>
                      <a:pPr marL="0" lvl="0" algn="l" defTabSz="914400" rtl="0" eaLnBrk="1" fontAlgn="b" latinLnBrk="0" hangingPunct="1"/>
                      <a:r>
                        <a:rPr lang="en-GB" sz="1200" u="none" strike="noStrike" kern="1200" dirty="0">
                          <a:solidFill>
                            <a:schemeClr val="dk1"/>
                          </a:solidFill>
                          <a:effectLst/>
                          <a:latin typeface="+mn-lt"/>
                          <a:ea typeface="+mn-ea"/>
                          <a:cs typeface="+mn-cs"/>
                        </a:rPr>
                        <a:t>Make and or receive referrals across Kent based agencies and providers</a:t>
                      </a:r>
                    </a:p>
                  </a:txBody>
                  <a:tcPr marL="5771" marR="5771" marT="5771" marB="0" anchor="b"/>
                </a:tc>
                <a:tc>
                  <a:txBody>
                    <a:bodyPr/>
                    <a:lstStyle/>
                    <a:p>
                      <a:pPr marL="0" lvl="0" algn="l" defTabSz="914400" rtl="0" eaLnBrk="1" fontAlgn="ctr" latinLnBrk="0" hangingPunct="1"/>
                      <a:r>
                        <a:rPr lang="en-GB" sz="1200" kern="1200" dirty="0" err="1">
                          <a:solidFill>
                            <a:srgbClr val="0070C0"/>
                          </a:solidFill>
                          <a:latin typeface="+mn-lt"/>
                          <a:ea typeface="+mn-ea"/>
                          <a:cs typeface="+mn-cs"/>
                          <a:hlinkClick r:id="rId6">
                            <a:extLst>
                              <a:ext uri="{A12FA001-AC4F-418D-AE19-62706E023703}">
                                <ahyp:hlinkClr xmlns:ahyp="http://schemas.microsoft.com/office/drawing/2018/hyperlinkcolor" val="tx"/>
                              </a:ext>
                            </a:extLst>
                          </a:hlinkClick>
                        </a:rPr>
                        <a:t>ReferKent</a:t>
                      </a:r>
                      <a:r>
                        <a:rPr lang="en-GB" sz="1200" kern="1200" dirty="0">
                          <a:solidFill>
                            <a:srgbClr val="0070C0"/>
                          </a:solidFill>
                          <a:latin typeface="+mn-lt"/>
                          <a:ea typeface="+mn-ea"/>
                          <a:cs typeface="+mn-cs"/>
                          <a:hlinkClick r:id="rId6">
                            <a:extLst>
                              <a:ext uri="{A12FA001-AC4F-418D-AE19-62706E023703}">
                                <ahyp:hlinkClr xmlns:ahyp="http://schemas.microsoft.com/office/drawing/2018/hyperlinkcolor" val="tx"/>
                              </a:ext>
                            </a:extLst>
                          </a:hlinkClick>
                        </a:rPr>
                        <a:t> - Kent County Council</a:t>
                      </a:r>
                      <a:endParaRPr lang="en-GB" sz="1200" kern="1200" dirty="0">
                        <a:solidFill>
                          <a:srgbClr val="0070C0"/>
                        </a:solidFill>
                        <a:latin typeface="+mn-lt"/>
                        <a:ea typeface="+mn-ea"/>
                        <a:cs typeface="+mn-cs"/>
                      </a:endParaRPr>
                    </a:p>
                  </a:txBody>
                  <a:tcPr marL="5771" marR="5771" marT="5771" marB="0" anchor="ctr"/>
                </a:tc>
                <a:extLst>
                  <a:ext uri="{0D108BD9-81ED-4DB2-BD59-A6C34878D82A}">
                    <a16:rowId xmlns:a16="http://schemas.microsoft.com/office/drawing/2014/main" val="1425194821"/>
                  </a:ext>
                </a:extLst>
              </a:tr>
              <a:tr h="293511">
                <a:tc>
                  <a:txBody>
                    <a:bodyPr/>
                    <a:lstStyle/>
                    <a:p>
                      <a:pPr marL="457200" lvl="1" algn="l" defTabSz="914400" rtl="0" eaLnBrk="1" fontAlgn="ctr" latinLnBrk="0" hangingPunct="1"/>
                      <a:r>
                        <a:rPr lang="en-GB" sz="1200" b="1" u="none" strike="noStrike" kern="1200" dirty="0">
                          <a:solidFill>
                            <a:schemeClr val="dk1"/>
                          </a:solidFill>
                          <a:effectLst/>
                          <a:latin typeface="+mn-lt"/>
                          <a:ea typeface="+mn-ea"/>
                          <a:cs typeface="+mn-cs"/>
                        </a:rPr>
                        <a:t>Library Service – Cost of Living Support </a:t>
                      </a:r>
                    </a:p>
                  </a:txBody>
                  <a:tcPr marL="5771" marR="5771" marT="5771" marB="0" anchor="ctr"/>
                </a:tc>
                <a:tc>
                  <a:txBody>
                    <a:bodyPr/>
                    <a:lstStyle/>
                    <a:p>
                      <a:pPr marL="0" lvl="0" algn="l" defTabSz="914400" rtl="0" eaLnBrk="1" fontAlgn="b" latinLnBrk="0" hangingPunct="1"/>
                      <a:r>
                        <a:rPr lang="en-GB" sz="1200" u="none" strike="noStrike" kern="1200" dirty="0">
                          <a:solidFill>
                            <a:schemeClr val="dk1"/>
                          </a:solidFill>
                          <a:effectLst/>
                          <a:latin typeface="+mn-lt"/>
                          <a:ea typeface="+mn-ea"/>
                          <a:cs typeface="+mn-cs"/>
                        </a:rPr>
                        <a:t>Money advice, free support groups and library play sessions</a:t>
                      </a:r>
                    </a:p>
                  </a:txBody>
                  <a:tcPr marL="5771" marR="5771" marT="5771" marB="0" anchor="b"/>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GB" sz="1200" kern="1200" dirty="0">
                          <a:solidFill>
                            <a:srgbClr val="0070C0"/>
                          </a:solidFill>
                          <a:latin typeface="+mn-lt"/>
                          <a:ea typeface="+mn-ea"/>
                          <a:cs typeface="+mn-cs"/>
                          <a:hlinkClick r:id="rId7">
                            <a:extLst>
                              <a:ext uri="{A12FA001-AC4F-418D-AE19-62706E023703}">
                                <ahyp:hlinkClr xmlns:ahyp="http://schemas.microsoft.com/office/drawing/2018/hyperlinkcolor" val="tx"/>
                              </a:ext>
                            </a:extLst>
                          </a:hlinkClick>
                        </a:rPr>
                        <a:t>Cost of Living Support | Kent Libraries</a:t>
                      </a:r>
                      <a:endParaRPr lang="en-GB" sz="1200" kern="1200" dirty="0">
                        <a:solidFill>
                          <a:srgbClr val="0070C0"/>
                        </a:solidFill>
                        <a:latin typeface="+mn-lt"/>
                        <a:ea typeface="+mn-ea"/>
                        <a:cs typeface="+mn-cs"/>
                      </a:endParaRPr>
                    </a:p>
                    <a:p>
                      <a:pPr marL="0" lvl="0" algn="l" defTabSz="914400" rtl="0" eaLnBrk="1" fontAlgn="ctr" latinLnBrk="0" hangingPunct="1"/>
                      <a:endParaRPr lang="en-GB" sz="1200" kern="1200" dirty="0">
                        <a:solidFill>
                          <a:srgbClr val="0070C0"/>
                        </a:solidFill>
                        <a:latin typeface="+mn-lt"/>
                        <a:ea typeface="+mn-ea"/>
                        <a:cs typeface="+mn-cs"/>
                      </a:endParaRPr>
                    </a:p>
                  </a:txBody>
                  <a:tcPr marL="5771" marR="5771" marT="5771" marB="0" anchor="ctr"/>
                </a:tc>
                <a:extLst>
                  <a:ext uri="{0D108BD9-81ED-4DB2-BD59-A6C34878D82A}">
                    <a16:rowId xmlns:a16="http://schemas.microsoft.com/office/drawing/2014/main" val="1715505972"/>
                  </a:ext>
                </a:extLst>
              </a:tr>
              <a:tr h="775420">
                <a:tc>
                  <a:txBody>
                    <a:bodyPr/>
                    <a:lstStyle/>
                    <a:p>
                      <a:pPr marL="457200" lvl="1" algn="l" defTabSz="914400" rtl="0" eaLnBrk="1" fontAlgn="ctr" latinLnBrk="0" hangingPunct="1"/>
                      <a:r>
                        <a:rPr lang="en-GB" sz="1200" b="1" u="none" strike="noStrike" kern="1200" dirty="0" err="1">
                          <a:solidFill>
                            <a:schemeClr val="dk1"/>
                          </a:solidFill>
                          <a:effectLst/>
                          <a:latin typeface="+mn-lt"/>
                          <a:ea typeface="+mn-ea"/>
                          <a:cs typeface="+mn-cs"/>
                        </a:rPr>
                        <a:t>Kooth</a:t>
                      </a:r>
                      <a:endParaRPr lang="en-GB" sz="1200" b="1" u="none" strike="noStrike" kern="1200" dirty="0">
                        <a:solidFill>
                          <a:schemeClr val="dk1"/>
                        </a:solidFill>
                        <a:effectLst/>
                        <a:latin typeface="+mn-lt"/>
                        <a:ea typeface="+mn-ea"/>
                        <a:cs typeface="+mn-cs"/>
                      </a:endParaRPr>
                    </a:p>
                  </a:txBody>
                  <a:tcPr marL="5771" marR="5771" marT="5771" marB="0" anchor="ctr"/>
                </a:tc>
                <a:tc>
                  <a:txBody>
                    <a:bodyPr/>
                    <a:lstStyle/>
                    <a:p>
                      <a:pPr marL="0" lvl="0" algn="l" defTabSz="914400" rtl="0" eaLnBrk="1" fontAlgn="b" latinLnBrk="0" hangingPunct="1"/>
                      <a:r>
                        <a:rPr lang="en-GB" sz="1200" u="none" strike="noStrike" kern="1200" dirty="0" err="1">
                          <a:solidFill>
                            <a:schemeClr val="dk1"/>
                          </a:solidFill>
                          <a:effectLst/>
                          <a:latin typeface="+mn-lt"/>
                          <a:ea typeface="+mn-ea"/>
                          <a:cs typeface="+mn-cs"/>
                        </a:rPr>
                        <a:t>Kooth</a:t>
                      </a:r>
                      <a:r>
                        <a:rPr lang="en-GB" sz="1200" u="none" strike="noStrike" kern="1200" dirty="0">
                          <a:solidFill>
                            <a:schemeClr val="dk1"/>
                          </a:solidFill>
                          <a:effectLst/>
                          <a:latin typeface="+mn-lt"/>
                          <a:ea typeface="+mn-ea"/>
                          <a:cs typeface="+mn-cs"/>
                        </a:rPr>
                        <a:t> is an online mental wellbeing community for all 10 – 25 year old’s in Kent. </a:t>
                      </a:r>
                      <a:r>
                        <a:rPr lang="en-GB" sz="1200" u="none" strike="noStrike" kern="1200" dirty="0" err="1">
                          <a:solidFill>
                            <a:schemeClr val="dk1"/>
                          </a:solidFill>
                          <a:effectLst/>
                          <a:latin typeface="+mn-lt"/>
                          <a:ea typeface="+mn-ea"/>
                          <a:cs typeface="+mn-cs"/>
                        </a:rPr>
                        <a:t>Kooth</a:t>
                      </a:r>
                      <a:r>
                        <a:rPr lang="en-GB" sz="1200" u="none" strike="noStrike" kern="1200" dirty="0">
                          <a:solidFill>
                            <a:schemeClr val="dk1"/>
                          </a:solidFill>
                          <a:effectLst/>
                          <a:latin typeface="+mn-lt"/>
                          <a:ea typeface="+mn-ea"/>
                          <a:cs typeface="+mn-cs"/>
                        </a:rPr>
                        <a:t> offers free online counselling and support including self-help tools, articles, journals, magazines, discussion boards, and access to fully trained counsellors online 365 days a year</a:t>
                      </a:r>
                    </a:p>
                  </a:txBody>
                  <a:tcPr marL="5771" marR="5771" marT="5771" marB="0" anchor="b"/>
                </a:tc>
                <a:tc>
                  <a:txBody>
                    <a:bodyPr/>
                    <a:lstStyle/>
                    <a:p>
                      <a:pPr marL="0" lvl="0" algn="l" defTabSz="914400" rtl="0" eaLnBrk="1" fontAlgn="ctr" latinLnBrk="0" hangingPunct="1"/>
                      <a:r>
                        <a:rPr lang="en-GB" sz="1200" kern="1200" dirty="0">
                          <a:solidFill>
                            <a:srgbClr val="0070C0"/>
                          </a:solidFill>
                          <a:latin typeface="+mn-lt"/>
                          <a:ea typeface="+mn-ea"/>
                          <a:cs typeface="+mn-cs"/>
                          <a:hlinkClick r:id="rId8">
                            <a:extLst>
                              <a:ext uri="{A12FA001-AC4F-418D-AE19-62706E023703}">
                                <ahyp:hlinkClr xmlns:ahyp="http://schemas.microsoft.com/office/drawing/2018/hyperlinkcolor" val="tx"/>
                              </a:ext>
                            </a:extLst>
                          </a:hlinkClick>
                        </a:rPr>
                        <a:t>Kooth.com - Kent Resilience Hub</a:t>
                      </a:r>
                      <a:r>
                        <a:rPr lang="en-GB" sz="1200" kern="1200" dirty="0">
                          <a:solidFill>
                            <a:srgbClr val="0070C0"/>
                          </a:solidFill>
                          <a:latin typeface="+mn-lt"/>
                          <a:ea typeface="+mn-ea"/>
                          <a:cs typeface="+mn-cs"/>
                        </a:rPr>
                        <a:t> </a:t>
                      </a:r>
                    </a:p>
                  </a:txBody>
                  <a:tcPr marL="5771" marR="5771" marT="5771" marB="0" anchor="ctr"/>
                </a:tc>
                <a:extLst>
                  <a:ext uri="{0D108BD9-81ED-4DB2-BD59-A6C34878D82A}">
                    <a16:rowId xmlns:a16="http://schemas.microsoft.com/office/drawing/2014/main" val="1603939066"/>
                  </a:ext>
                </a:extLst>
              </a:tr>
              <a:tr h="1045578">
                <a:tc>
                  <a:txBody>
                    <a:bodyPr/>
                    <a:lstStyle/>
                    <a:p>
                      <a:pPr marL="457200" lvl="1" algn="l" defTabSz="914400" rtl="0" eaLnBrk="1" fontAlgn="ctr" latinLnBrk="0" hangingPunct="1"/>
                      <a:r>
                        <a:rPr lang="en-GB" sz="1200" b="1" u="none" strike="noStrike" kern="1200" dirty="0">
                          <a:solidFill>
                            <a:schemeClr val="dk1"/>
                          </a:solidFill>
                          <a:effectLst/>
                          <a:latin typeface="+mn-lt"/>
                          <a:ea typeface="+mn-ea"/>
                          <a:cs typeface="+mn-cs"/>
                        </a:rPr>
                        <a:t>ChatHealth</a:t>
                      </a:r>
                    </a:p>
                  </a:txBody>
                  <a:tcPr marL="5771" marR="5771" marT="5771" marB="0" anchor="ctr"/>
                </a:tc>
                <a:tc>
                  <a:txBody>
                    <a:bodyPr/>
                    <a:lstStyle/>
                    <a:p>
                      <a:pPr marL="0" lvl="0" algn="l" defTabSz="914400" rtl="0" eaLnBrk="1" fontAlgn="b" latinLnBrk="0" hangingPunct="1"/>
                      <a:r>
                        <a:rPr lang="en-GB" sz="1200" u="none" strike="noStrike" kern="1200" dirty="0" err="1">
                          <a:solidFill>
                            <a:schemeClr val="dk1"/>
                          </a:solidFill>
                          <a:effectLst/>
                          <a:latin typeface="+mn-lt"/>
                          <a:ea typeface="+mn-ea"/>
                          <a:cs typeface="+mn-cs"/>
                        </a:rPr>
                        <a:t>Chathealth</a:t>
                      </a:r>
                      <a:r>
                        <a:rPr lang="en-GB" sz="1200" u="none" strike="noStrike" kern="1200" dirty="0">
                          <a:solidFill>
                            <a:schemeClr val="dk1"/>
                          </a:solidFill>
                          <a:effectLst/>
                          <a:latin typeface="+mn-lt"/>
                          <a:ea typeface="+mn-ea"/>
                          <a:cs typeface="+mn-cs"/>
                        </a:rPr>
                        <a:t> confidential texting service for young people aged 11-19 will operate as normal. Young people can text the school health team about any concerns or health issues on 07520 618850. The number is monitored Monday to Friday, 9am to 5pm. Parents, young people and schools can access a range of helpful information and resources via the Kent Youth Website, please follow the link: </a:t>
                      </a:r>
                      <a:r>
                        <a:rPr lang="en-GB" sz="1200" u="none" strike="noStrike" kern="1200" dirty="0">
                          <a:solidFill>
                            <a:schemeClr val="dk1"/>
                          </a:solidFill>
                          <a:effectLst/>
                          <a:latin typeface="+mn-lt"/>
                          <a:ea typeface="+mn-ea"/>
                          <a:cs typeface="+mn-cs"/>
                          <a:hlinkClick r:id="rId9">
                            <a:extLst>
                              <a:ext uri="{A12FA001-AC4F-418D-AE19-62706E023703}">
                                <ahyp:hlinkClr xmlns:ahyp="http://schemas.microsoft.com/office/drawing/2018/hyperlinkcolor" val="tx"/>
                              </a:ext>
                            </a:extLst>
                          </a:hlinkClick>
                        </a:rPr>
                        <a:t>https://www.kentyouthhealth.nhs.uk/</a:t>
                      </a:r>
                      <a:endParaRPr lang="en-GB" sz="1200" u="none" strike="noStrike" kern="1200" dirty="0">
                        <a:solidFill>
                          <a:schemeClr val="dk1"/>
                        </a:solidFill>
                        <a:effectLst/>
                        <a:latin typeface="+mn-lt"/>
                        <a:ea typeface="+mn-ea"/>
                        <a:cs typeface="+mn-cs"/>
                      </a:endParaRPr>
                    </a:p>
                  </a:txBody>
                  <a:tcPr marL="5771" marR="5771" marT="5771" marB="0" anchor="b"/>
                </a:tc>
                <a:tc>
                  <a:txBody>
                    <a:bodyPr/>
                    <a:lstStyle/>
                    <a:p>
                      <a:pPr marL="0" lvl="0" algn="l" defTabSz="914400" rtl="0" eaLnBrk="1" fontAlgn="ctr" latinLnBrk="0" hangingPunct="1"/>
                      <a:r>
                        <a:rPr lang="en-GB" sz="1200" dirty="0">
                          <a:hlinkClick r:id="rId10"/>
                        </a:rPr>
                        <a:t>ChatHealth | KCHFT</a:t>
                      </a:r>
                      <a:endParaRPr lang="en-GB" sz="1200" kern="1200" dirty="0">
                        <a:solidFill>
                          <a:schemeClr val="dk1"/>
                        </a:solidFill>
                        <a:latin typeface="+mn-lt"/>
                        <a:ea typeface="+mn-ea"/>
                        <a:cs typeface="+mn-cs"/>
                      </a:endParaRPr>
                    </a:p>
                  </a:txBody>
                  <a:tcPr marL="5771" marR="5771" marT="5771" marB="0" anchor="ctr"/>
                </a:tc>
                <a:extLst>
                  <a:ext uri="{0D108BD9-81ED-4DB2-BD59-A6C34878D82A}">
                    <a16:rowId xmlns:a16="http://schemas.microsoft.com/office/drawing/2014/main" val="727151402"/>
                  </a:ext>
                </a:extLst>
              </a:tr>
              <a:tr h="533838">
                <a:tc>
                  <a:txBody>
                    <a:bodyPr/>
                    <a:lstStyle/>
                    <a:p>
                      <a:pPr marL="457200" lvl="1" algn="l" defTabSz="914400" rtl="0" eaLnBrk="1" fontAlgn="ctr" latinLnBrk="0" hangingPunct="1"/>
                      <a:r>
                        <a:rPr lang="en-GB" sz="1200" b="1" u="none" strike="noStrike" kern="1200" dirty="0">
                          <a:solidFill>
                            <a:schemeClr val="dk1"/>
                          </a:solidFill>
                          <a:effectLst/>
                          <a:latin typeface="+mn-lt"/>
                          <a:ea typeface="+mn-ea"/>
                          <a:cs typeface="+mn-cs"/>
                        </a:rPr>
                        <a:t>HAF Holiday Activities and Food</a:t>
                      </a:r>
                    </a:p>
                  </a:txBody>
                  <a:tcPr marL="5771" marR="5771" marT="5771" marB="0" anchor="ctr"/>
                </a:tc>
                <a:tc>
                  <a:txBody>
                    <a:bodyPr/>
                    <a:lstStyle/>
                    <a:p>
                      <a:pPr marL="0" lvl="0" algn="l" defTabSz="914400" rtl="0" eaLnBrk="1" fontAlgn="b" latinLnBrk="0" hangingPunct="1"/>
                      <a:r>
                        <a:rPr lang="en-GB" sz="1200" u="none" strike="noStrike" kern="1200" dirty="0">
                          <a:solidFill>
                            <a:schemeClr val="dk1"/>
                          </a:solidFill>
                          <a:effectLst/>
                          <a:latin typeface="+mn-lt"/>
                          <a:ea typeface="+mn-ea"/>
                          <a:cs typeface="+mn-cs"/>
                        </a:rPr>
                        <a:t>Families of children aged 4 to 16 years, who are in receipt of benefits related to free school meals, can access FREE opportunities during the Easter, summer and Christmas holidays throughout 2022/23.</a:t>
                      </a:r>
                    </a:p>
                    <a:p>
                      <a:pPr marL="0" lvl="0" algn="l" defTabSz="914400" rtl="0" eaLnBrk="1" fontAlgn="b" latinLnBrk="0" hangingPunct="1"/>
                      <a:endParaRPr lang="en-GB" sz="1200" u="none" strike="noStrike" kern="1200" dirty="0">
                        <a:solidFill>
                          <a:schemeClr val="dk1"/>
                        </a:solidFill>
                        <a:effectLst/>
                        <a:latin typeface="+mn-lt"/>
                        <a:ea typeface="+mn-ea"/>
                        <a:cs typeface="+mn-cs"/>
                      </a:endParaRPr>
                    </a:p>
                  </a:txBody>
                  <a:tcPr marL="5771" marR="5771" marT="5771" marB="0" anchor="b"/>
                </a:tc>
                <a:tc>
                  <a:txBody>
                    <a:bodyPr/>
                    <a:lstStyle/>
                    <a:p>
                      <a:pPr marL="0" lvl="0" algn="l" defTabSz="914400" rtl="0" eaLnBrk="1" fontAlgn="ctr" latinLnBrk="0" hangingPunct="1"/>
                      <a:r>
                        <a:rPr lang="en-GB" sz="1200" kern="1200" dirty="0">
                          <a:solidFill>
                            <a:srgbClr val="0070C0"/>
                          </a:solidFill>
                          <a:latin typeface="+mn-lt"/>
                          <a:ea typeface="+mn-ea"/>
                          <a:cs typeface="+mn-cs"/>
                          <a:hlinkClick r:id="rId11">
                            <a:extLst>
                              <a:ext uri="{A12FA001-AC4F-418D-AE19-62706E023703}">
                                <ahyp:hlinkClr xmlns:ahyp="http://schemas.microsoft.com/office/drawing/2018/hyperlinkcolor" val="tx"/>
                              </a:ext>
                            </a:extLst>
                          </a:hlinkClick>
                        </a:rPr>
                        <a:t>HAF Kent</a:t>
                      </a:r>
                      <a:r>
                        <a:rPr lang="en-GB" sz="1200" kern="1200" dirty="0">
                          <a:solidFill>
                            <a:srgbClr val="0070C0"/>
                          </a:solidFill>
                          <a:latin typeface="+mn-lt"/>
                          <a:ea typeface="+mn-ea"/>
                          <a:cs typeface="+mn-cs"/>
                        </a:rPr>
                        <a:t> </a:t>
                      </a:r>
                    </a:p>
                  </a:txBody>
                  <a:tcPr marL="5771" marR="5771" marT="5771" marB="0" anchor="ctr"/>
                </a:tc>
                <a:extLst>
                  <a:ext uri="{0D108BD9-81ED-4DB2-BD59-A6C34878D82A}">
                    <a16:rowId xmlns:a16="http://schemas.microsoft.com/office/drawing/2014/main" val="2848776134"/>
                  </a:ext>
                </a:extLst>
              </a:tr>
              <a:tr h="533838">
                <a:tc>
                  <a:txBody>
                    <a:bodyPr/>
                    <a:lstStyle/>
                    <a:p>
                      <a:pPr marL="457200" lvl="1" algn="l" defTabSz="914400" rtl="0" eaLnBrk="1" fontAlgn="ctr" latinLnBrk="0" hangingPunct="1"/>
                      <a:r>
                        <a:rPr lang="en-GB" sz="1200" b="1" u="none" strike="noStrike" kern="1200" dirty="0">
                          <a:solidFill>
                            <a:schemeClr val="dk1"/>
                          </a:solidFill>
                          <a:effectLst/>
                          <a:latin typeface="+mn-lt"/>
                          <a:ea typeface="+mn-ea"/>
                          <a:cs typeface="+mn-cs"/>
                        </a:rPr>
                        <a:t>Child Mental Health Resources</a:t>
                      </a:r>
                    </a:p>
                  </a:txBody>
                  <a:tcPr marL="5771" marR="5771" marT="5771" marB="0" anchor="ctr"/>
                </a:tc>
                <a:tc>
                  <a:txBody>
                    <a:bodyPr/>
                    <a:lstStyle/>
                    <a:p>
                      <a:pPr marL="0" lvl="0" algn="l" defTabSz="914400" rtl="0" eaLnBrk="1" fontAlgn="b" latinLnBrk="0" hangingPunct="1"/>
                      <a:r>
                        <a:rPr lang="en-GB" sz="1200" u="none" strike="noStrike" kern="1200" dirty="0">
                          <a:solidFill>
                            <a:schemeClr val="dk1"/>
                          </a:solidFill>
                          <a:effectLst/>
                          <a:latin typeface="+mn-lt"/>
                          <a:ea typeface="+mn-ea"/>
                          <a:cs typeface="+mn-cs"/>
                        </a:rPr>
                        <a:t>Wide range of resources and services for children to support their emotional health and wellbeing</a:t>
                      </a:r>
                    </a:p>
                  </a:txBody>
                  <a:tcPr marL="5771" marR="5771" marT="5771" marB="0" anchor="b"/>
                </a:tc>
                <a:tc>
                  <a:txBody>
                    <a:bodyPr/>
                    <a:lstStyle/>
                    <a:p>
                      <a:pPr marL="0" lvl="0" algn="l" defTabSz="914400" rtl="0" eaLnBrk="1" fontAlgn="ctr" latinLnBrk="0" hangingPunct="1"/>
                      <a:r>
                        <a:rPr lang="en-GB" sz="1200" b="0" i="0" kern="1200" dirty="0">
                          <a:solidFill>
                            <a:schemeClr val="dk1"/>
                          </a:solidFill>
                          <a:effectLst/>
                          <a:latin typeface="+mn-lt"/>
                          <a:ea typeface="+mn-ea"/>
                          <a:cs typeface="+mn-cs"/>
                          <a:hlinkClick r:id="rId12"/>
                        </a:rPr>
                        <a:t>Child Mental Health Support</a:t>
                      </a:r>
                      <a:endParaRPr lang="en-GB" sz="1200" kern="1200" dirty="0">
                        <a:solidFill>
                          <a:srgbClr val="0070C0"/>
                        </a:solidFill>
                        <a:latin typeface="+mn-lt"/>
                        <a:ea typeface="+mn-ea"/>
                        <a:cs typeface="+mn-cs"/>
                      </a:endParaRPr>
                    </a:p>
                  </a:txBody>
                  <a:tcPr marL="5771" marR="5771" marT="5771" marB="0" anchor="ctr"/>
                </a:tc>
                <a:extLst>
                  <a:ext uri="{0D108BD9-81ED-4DB2-BD59-A6C34878D82A}">
                    <a16:rowId xmlns:a16="http://schemas.microsoft.com/office/drawing/2014/main" val="2630311665"/>
                  </a:ext>
                </a:extLst>
              </a:tr>
            </a:tbl>
          </a:graphicData>
        </a:graphic>
      </p:graphicFrame>
      <p:pic>
        <p:nvPicPr>
          <p:cNvPr id="5" name="Picture 4" descr="Timeline&#10;&#10;Description automatically generated">
            <a:extLst>
              <a:ext uri="{FF2B5EF4-FFF2-40B4-BE49-F238E27FC236}">
                <a16:creationId xmlns:a16="http://schemas.microsoft.com/office/drawing/2014/main" id="{144FE0D4-7CFC-E57E-FF18-01317D0160BE}"/>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flipH="1">
            <a:off x="8396001" y="1089523"/>
            <a:ext cx="547132" cy="389321"/>
          </a:xfrm>
          <a:prstGeom prst="rect">
            <a:avLst/>
          </a:prstGeom>
        </p:spPr>
      </p:pic>
    </p:spTree>
    <p:extLst>
      <p:ext uri="{BB962C8B-B14F-4D97-AF65-F5344CB8AC3E}">
        <p14:creationId xmlns:p14="http://schemas.microsoft.com/office/powerpoint/2010/main" val="4508590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787</TotalTime>
  <Words>717</Words>
  <Application>Microsoft Office PowerPoint</Application>
  <PresentationFormat>Widescreen</PresentationFormat>
  <Paragraphs>66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Colin Green - CY EHPS</dc:creator>
  <cp:lastModifiedBy>Andrea Parker - CY EHPS</cp:lastModifiedBy>
  <cp:revision>5</cp:revision>
  <dcterms:created xsi:type="dcterms:W3CDTF">2022-11-18T09:58:21Z</dcterms:created>
  <dcterms:modified xsi:type="dcterms:W3CDTF">2022-12-01T14:35:06Z</dcterms:modified>
</cp:coreProperties>
</file>