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63" r:id="rId2"/>
    <p:sldId id="264" r:id="rId3"/>
    <p:sldId id="265" r:id="rId4"/>
    <p:sldId id="266" r:id="rId5"/>
    <p:sldId id="267" r:id="rId6"/>
    <p:sldId id="268" r:id="rId7"/>
    <p:sldId id="284" r:id="rId8"/>
    <p:sldId id="269" r:id="rId9"/>
    <p:sldId id="279" r:id="rId10"/>
    <p:sldId id="278" r:id="rId11"/>
    <p:sldId id="280" r:id="rId12"/>
    <p:sldId id="281" r:id="rId13"/>
    <p:sldId id="282" r:id="rId14"/>
    <p:sldId id="283" r:id="rId15"/>
    <p:sldId id="270" r:id="rId16"/>
    <p:sldId id="271" r:id="rId17"/>
    <p:sldId id="272" r:id="rId18"/>
    <p:sldId id="273" r:id="rId19"/>
    <p:sldId id="274" r:id="rId20"/>
    <p:sldId id="275" r:id="rId21"/>
    <p:sldId id="285" r:id="rId22"/>
    <p:sldId id="277" r:id="rId23"/>
  </p:sldIdLst>
  <p:sldSz cx="9144000" cy="6858000" type="screen4x3"/>
  <p:notesSz cx="6858000" cy="9144000"/>
  <p:embeddedFontLst>
    <p:embeddedFont>
      <p:font typeface="Twinkl" pitchFamily="2" charset="0"/>
      <p:regular r:id="rId26"/>
      <p:bold r:id="rId27"/>
    </p:embeddedFont>
    <p:embeddedFont>
      <p:font typeface="Tuffy" panose="020B0603060100000000" pitchFamily="34" charset="0"/>
      <p:regular r:id="rId28"/>
      <p:bold r:id="rId29"/>
      <p:italic r:id="rId30"/>
      <p:boldItalic r:id="rId31"/>
    </p:embeddedFont>
    <p:embeddedFont>
      <p:font typeface="Tahoma" panose="020B0604030504040204" pitchFamily="34" charset="0"/>
      <p:regular r:id="rId32"/>
      <p:bold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115"/>
    <a:srgbClr val="F0864A"/>
    <a:srgbClr val="87BD31"/>
    <a:srgbClr val="699327"/>
    <a:srgbClr val="A673AE"/>
    <a:srgbClr val="8D358B"/>
    <a:srgbClr val="006499"/>
    <a:srgbClr val="18A0DB"/>
    <a:srgbClr val="FCCF81"/>
    <a:srgbClr val="E6C7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4" autoAdjust="0"/>
    <p:restoredTop sz="90047" autoAdjust="0"/>
  </p:normalViewPr>
  <p:slideViewPr>
    <p:cSldViewPr snapToGrid="0" showGuides="1">
      <p:cViewPr varScale="1">
        <p:scale>
          <a:sx n="103" d="100"/>
          <a:sy n="103" d="100"/>
        </p:scale>
        <p:origin x="1608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31/07/2019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212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Review the National Curriculum aims</a:t>
            </a:r>
            <a:r>
              <a:rPr lang="en-GB" baseline="0" dirty="0">
                <a:latin typeface="Twinkl" pitchFamily="2" charset="0"/>
              </a:rPr>
              <a:t> for year 2, highlighting the importance of motivating children to read both at school and at home.</a:t>
            </a:r>
            <a:br>
              <a:rPr lang="en-GB" baseline="0" dirty="0">
                <a:latin typeface="Twinkl" pitchFamily="2" charset="0"/>
              </a:rPr>
            </a:br>
            <a:r>
              <a:rPr lang="en-GB" baseline="0" dirty="0">
                <a:latin typeface="Twinkl" pitchFamily="2" charset="0"/>
              </a:rPr>
              <a:t>Highlight some methods of supporting parents with motivating children to want to read.</a:t>
            </a:r>
            <a:br>
              <a:rPr lang="en-GB" baseline="0" dirty="0">
                <a:latin typeface="Twinkl" pitchFamily="2" charset="0"/>
              </a:rPr>
            </a:br>
            <a:r>
              <a:rPr lang="en-GB" baseline="0" dirty="0">
                <a:latin typeface="Twinkl" pitchFamily="2" charset="0"/>
              </a:rPr>
              <a:t>You may wish to mention the use of a reading reward chart to help children to get into good reading habits.</a:t>
            </a:r>
            <a:br>
              <a:rPr lang="en-GB" baseline="0" dirty="0">
                <a:latin typeface="Twinkl" pitchFamily="2" charset="0"/>
              </a:rPr>
            </a:br>
            <a:r>
              <a:rPr lang="en-GB" baseline="0" dirty="0">
                <a:latin typeface="Twinkl" pitchFamily="2" charset="0"/>
              </a:rPr>
              <a:t>Ensure that parent and carers also understand that a number of the skills needed will be developed by hearing adults read to them, not just necessarily by reading texts themselves. Discuss the impact of reading texts to children at a higher level than they can read for themselves in order to develop their vocabulary and understanding.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544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latin typeface="Twinkl" pitchFamily="2" charset="0"/>
              </a:rPr>
              <a:t>Cover</a:t>
            </a:r>
            <a:r>
              <a:rPr lang="en-GB" baseline="0" dirty="0">
                <a:latin typeface="Twinkl" pitchFamily="2" charset="0"/>
              </a:rPr>
              <a:t> some initial ideas of how parents and carers can support the aims highlighted on the previous slide.</a:t>
            </a:r>
            <a:br>
              <a:rPr lang="en-GB" baseline="0" dirty="0">
                <a:latin typeface="Twinkl" pitchFamily="2" charset="0"/>
              </a:rPr>
            </a:br>
            <a:r>
              <a:rPr lang="en-GB" baseline="0" dirty="0">
                <a:latin typeface="Twinkl" pitchFamily="2" charset="0"/>
              </a:rPr>
              <a:t>These ideas are also included in the </a:t>
            </a:r>
            <a:r>
              <a:rPr lang="en-GB" b="1" baseline="0" dirty="0">
                <a:latin typeface="Twinkl" pitchFamily="2" charset="0"/>
              </a:rPr>
              <a:t>Reading with Your Year 2 Child Parent Advice Booklet.</a:t>
            </a:r>
            <a:endParaRPr lang="en-GB" b="1" dirty="0">
              <a:latin typeface="Twinkl" pitchFamily="2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9590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These</a:t>
            </a:r>
            <a:r>
              <a:rPr lang="en-GB" baseline="0" dirty="0"/>
              <a:t> elements of the National Curriculum are expanded upon for parents and carers in the </a:t>
            </a:r>
            <a:r>
              <a:rPr lang="en-GB" b="1" baseline="0" dirty="0">
                <a:latin typeface="Twinkl" pitchFamily="2" charset="0"/>
              </a:rPr>
              <a:t>Reading with Your Year 2 Child Parent Advice Booklet.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6763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These</a:t>
            </a:r>
            <a:r>
              <a:rPr lang="en-GB" baseline="0" dirty="0"/>
              <a:t> elements of the National Curriculum are expanded upon for parents and carers in the </a:t>
            </a:r>
            <a:r>
              <a:rPr lang="en-GB" b="1" baseline="0" dirty="0">
                <a:latin typeface="Twinkl" pitchFamily="2" charset="0"/>
              </a:rPr>
              <a:t>Reading with Your Year 2 Child Parent Advice Booklet.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056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These</a:t>
            </a:r>
            <a:r>
              <a:rPr lang="en-GB" baseline="0" dirty="0"/>
              <a:t> elements of the National Curriculum are expanded upon for parents and carers in the </a:t>
            </a:r>
            <a:r>
              <a:rPr lang="en-GB" b="1" baseline="0" dirty="0">
                <a:latin typeface="Twinkl" pitchFamily="2" charset="0"/>
              </a:rPr>
              <a:t>Reading with Your Year 2 Child Parent Advice Booklet.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161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/>
              <a:t>Share the </a:t>
            </a:r>
            <a:r>
              <a:rPr lang="en-GB" b="1" baseline="0" dirty="0"/>
              <a:t>Year 2 Common Exception Words </a:t>
            </a:r>
            <a:r>
              <a:rPr lang="en-GB" baseline="0" dirty="0"/>
              <a:t>handout and explain that pupils need to be able to read and spell these words by the end of the year.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5485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Introduce</a:t>
            </a:r>
            <a:r>
              <a:rPr lang="en-GB" baseline="0" dirty="0"/>
              <a:t> parents and carers to the Year 2 SATs using the Totally </a:t>
            </a:r>
            <a:r>
              <a:rPr lang="en-GB" baseline="0" dirty="0" err="1"/>
              <a:t>Pawsome</a:t>
            </a:r>
            <a:r>
              <a:rPr lang="en-GB" baseline="0" dirty="0"/>
              <a:t> Gang to cover each content domain.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523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Share the </a:t>
            </a:r>
            <a:r>
              <a:rPr lang="en-GB" b="1" i="0" dirty="0"/>
              <a:t>Brilliant</a:t>
            </a:r>
            <a:r>
              <a:rPr lang="en-GB" b="1" i="0" baseline="0" dirty="0"/>
              <a:t> Book List Y2. </a:t>
            </a:r>
            <a:r>
              <a:rPr lang="en-GB" b="0" i="0" baseline="0" dirty="0"/>
              <a:t>Highlight that these are only suggestions of books that might be good to read together with your child throughout the year and does not provide an exhaustive list.</a:t>
            </a:r>
            <a:r>
              <a:rPr lang="en-GB" b="1" i="0" baseline="0" dirty="0"/>
              <a:t> </a:t>
            </a:r>
            <a:r>
              <a:rPr lang="en-GB" baseline="0" dirty="0"/>
              <a:t>Explain that it is important for children to find and read books that they are interested in so that they want to become lifelong readers.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3101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Share</a:t>
            </a:r>
            <a:r>
              <a:rPr lang="en-GB" baseline="0" dirty="0"/>
              <a:t> some simple games and ideas that families can do together at home to inspire a culture of reading.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2401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Share</a:t>
            </a:r>
            <a:r>
              <a:rPr lang="en-GB" baseline="0" dirty="0"/>
              <a:t> some simple games and ideas that families can do together at home to inspire a culture of reading.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217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Share</a:t>
            </a:r>
            <a:r>
              <a:rPr lang="en-GB" baseline="0" dirty="0"/>
              <a:t> some simple games and ideas that families can do together at home to inspire a culture of reading.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931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4425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emf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6.emf"/><Relationship Id="rId4" Type="http://schemas.openxmlformats.org/officeDocument/2006/relationships/oleObject" Target="../embeddings/oleObject2.bin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253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National Curriculum: Year 2</a:t>
            </a:r>
          </a:p>
        </p:txBody>
      </p:sp>
      <p:sp>
        <p:nvSpPr>
          <p:cNvPr id="6" name="Rectangle 5"/>
          <p:cNvSpPr/>
          <p:nvPr/>
        </p:nvSpPr>
        <p:spPr>
          <a:xfrm>
            <a:off x="811845" y="1984452"/>
            <a:ext cx="3565030" cy="495108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342900" indent="-342900" algn="ctr"/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pleasure in reading;</a:t>
            </a:r>
          </a:p>
        </p:txBody>
      </p:sp>
      <p:sp>
        <p:nvSpPr>
          <p:cNvPr id="8" name="Rectangle 7"/>
          <p:cNvSpPr/>
          <p:nvPr/>
        </p:nvSpPr>
        <p:spPr>
          <a:xfrm>
            <a:off x="4628195" y="1984452"/>
            <a:ext cx="3565030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342900" indent="-342900" algn="ctr"/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motivation to read;</a:t>
            </a:r>
          </a:p>
        </p:txBody>
      </p:sp>
      <p:sp>
        <p:nvSpPr>
          <p:cNvPr id="9" name="Rectangle 8"/>
          <p:cNvSpPr/>
          <p:nvPr/>
        </p:nvSpPr>
        <p:spPr>
          <a:xfrm>
            <a:off x="811845" y="2615824"/>
            <a:ext cx="3565030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342900" indent="-342900" algn="ctr"/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increased vocabulary;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28195" y="2615824"/>
            <a:ext cx="3565030" cy="495108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342900" indent="-342900" algn="ctr"/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improved level of understanding. </a:t>
            </a: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457198" y="1234477"/>
            <a:ext cx="8220075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Children need to develop: </a:t>
            </a:r>
          </a:p>
        </p:txBody>
      </p:sp>
      <p:sp>
        <p:nvSpPr>
          <p:cNvPr id="12" name="Content Placeholder 6"/>
          <p:cNvSpPr txBox="1">
            <a:spLocks/>
          </p:cNvSpPr>
          <p:nvPr/>
        </p:nvSpPr>
        <p:spPr>
          <a:xfrm>
            <a:off x="457198" y="3247196"/>
            <a:ext cx="8220075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While in year 2, children must add to this by learning about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b="1" dirty="0">
                <a:latin typeface="Tuffy" panose="020B0603060100000000" pitchFamily="34" charset="0"/>
                <a:ea typeface="Tuffy" panose="020B0603060100000000" pitchFamily="34" charset="0"/>
              </a:rPr>
              <a:t>cause and effect </a:t>
            </a: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in:</a:t>
            </a:r>
          </a:p>
        </p:txBody>
      </p:sp>
      <p:sp>
        <p:nvSpPr>
          <p:cNvPr id="14" name="Rectangle 13"/>
          <p:cNvSpPr/>
          <p:nvPr/>
        </p:nvSpPr>
        <p:spPr>
          <a:xfrm>
            <a:off x="811845" y="5004387"/>
            <a:ext cx="7381380" cy="77210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342900" indent="-342900" algn="ctr"/>
            <a:r>
              <a:rPr lang="en-GB" b="1" dirty="0">
                <a:latin typeface="Tuffy" panose="020B0603060100000000" pitchFamily="34" charset="0"/>
                <a:ea typeface="Tuffy" panose="020B0603060100000000" pitchFamily="34" charset="0"/>
              </a:rPr>
              <a:t>non-fiction texts</a:t>
            </a: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, e.g. Why are certain dates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commemorated annually?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11845" y="4123226"/>
            <a:ext cx="7381380" cy="772107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342900" indent="-342900" algn="ctr"/>
            <a:r>
              <a:rPr lang="en-GB" b="1" dirty="0">
                <a:latin typeface="Tuffy" panose="020B0603060100000000" pitchFamily="34" charset="0"/>
                <a:ea typeface="Tuffy" panose="020B0603060100000000" pitchFamily="34" charset="0"/>
              </a:rPr>
              <a:t>narrative texts</a:t>
            </a: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, e.g. What has prompted 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the character’s behaviour in this story?</a:t>
            </a:r>
          </a:p>
        </p:txBody>
      </p:sp>
      <p:sp>
        <p:nvSpPr>
          <p:cNvPr id="16" name="Content Placeholder 6"/>
          <p:cNvSpPr txBox="1">
            <a:spLocks/>
          </p:cNvSpPr>
          <p:nvPr/>
        </p:nvSpPr>
        <p:spPr>
          <a:xfrm>
            <a:off x="457197" y="5744371"/>
            <a:ext cx="8220076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This skill requires deep thinking and is easier for some children than others.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11517" y="3819706"/>
            <a:ext cx="1336356" cy="215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25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2" grpId="0"/>
      <p:bldP spid="14" grpId="0" animBg="1"/>
      <p:bldP spid="15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How to Help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766354" y="3478933"/>
            <a:ext cx="7243471" cy="1002315"/>
            <a:chOff x="613954" y="1428843"/>
            <a:chExt cx="7243471" cy="1002315"/>
          </a:xfrm>
        </p:grpSpPr>
        <p:sp>
          <p:nvSpPr>
            <p:cNvPr id="6" name="Rectangle 5"/>
            <p:cNvSpPr/>
            <p:nvPr/>
          </p:nvSpPr>
          <p:spPr>
            <a:xfrm>
              <a:off x="613954" y="1428843"/>
              <a:ext cx="7243471" cy="495108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Share your opinions about a book and explain why you think that.</a:t>
              </a:r>
            </a:p>
          </p:txBody>
        </p:sp>
        <p:sp>
          <p:nvSpPr>
            <p:cNvPr id="2" name="Isosceles Triangle 1"/>
            <p:cNvSpPr/>
            <p:nvPr/>
          </p:nvSpPr>
          <p:spPr>
            <a:xfrm rot="10800000">
              <a:off x="613954" y="1899279"/>
              <a:ext cx="348343" cy="531879"/>
            </a:xfrm>
            <a:prstGeom prst="triangle">
              <a:avLst>
                <a:gd name="adj" fmla="val 100000"/>
              </a:avLst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114697" y="2502706"/>
            <a:ext cx="7230929" cy="1303986"/>
            <a:chOff x="604152" y="1415213"/>
            <a:chExt cx="7589073" cy="1303986"/>
          </a:xfrm>
        </p:grpSpPr>
        <p:sp>
          <p:nvSpPr>
            <p:cNvPr id="19" name="Rectangle 18"/>
            <p:cNvSpPr/>
            <p:nvPr/>
          </p:nvSpPr>
          <p:spPr>
            <a:xfrm>
              <a:off x="604152" y="1415213"/>
              <a:ext cx="7589073" cy="772107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Continue to regularly model clear reading with</a:t>
              </a:r>
              <a:b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</a:br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fluency and expression.</a:t>
              </a:r>
            </a:p>
          </p:txBody>
        </p:sp>
        <p:sp>
          <p:nvSpPr>
            <p:cNvPr id="20" name="Isosceles Triangle 19"/>
            <p:cNvSpPr/>
            <p:nvPr/>
          </p:nvSpPr>
          <p:spPr>
            <a:xfrm rot="10800000">
              <a:off x="7842837" y="2187320"/>
              <a:ext cx="348343" cy="531879"/>
            </a:xfrm>
            <a:prstGeom prst="triangle">
              <a:avLst>
                <a:gd name="adj" fmla="val 0"/>
              </a:avLst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2548" y="4142486"/>
            <a:ext cx="2786686" cy="2165195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766353" y="1527564"/>
            <a:ext cx="7579272" cy="1295479"/>
            <a:chOff x="613953" y="1601587"/>
            <a:chExt cx="7579272" cy="1295479"/>
          </a:xfrm>
        </p:grpSpPr>
        <p:sp>
          <p:nvSpPr>
            <p:cNvPr id="22" name="Rectangle 21"/>
            <p:cNvSpPr/>
            <p:nvPr/>
          </p:nvSpPr>
          <p:spPr>
            <a:xfrm>
              <a:off x="613954" y="1601587"/>
              <a:ext cx="7579271" cy="772107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In everyday life, model explaining why you have made the decisions you have made, e.g. ‘I’m going to leave that there so that I remember it later.’</a:t>
              </a:r>
            </a:p>
          </p:txBody>
        </p:sp>
        <p:sp>
          <p:nvSpPr>
            <p:cNvPr id="23" name="Isosceles Triangle 22"/>
            <p:cNvSpPr/>
            <p:nvPr/>
          </p:nvSpPr>
          <p:spPr>
            <a:xfrm rot="10800000">
              <a:off x="613953" y="2365187"/>
              <a:ext cx="348343" cy="531879"/>
            </a:xfrm>
            <a:prstGeom prst="triangle">
              <a:avLst>
                <a:gd name="adj" fmla="val 100000"/>
              </a:avLst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1114696" y="4116718"/>
            <a:ext cx="4531405" cy="1303986"/>
            <a:chOff x="435151" y="1575885"/>
            <a:chExt cx="8625690" cy="1303986"/>
          </a:xfrm>
        </p:grpSpPr>
        <p:sp>
          <p:nvSpPr>
            <p:cNvPr id="25" name="Rectangle 24"/>
            <p:cNvSpPr/>
            <p:nvPr/>
          </p:nvSpPr>
          <p:spPr>
            <a:xfrm>
              <a:off x="435151" y="1575885"/>
              <a:ext cx="8625690" cy="772107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Discuss appropriate national events and explain why they are celebrated annually.</a:t>
              </a:r>
            </a:p>
          </p:txBody>
        </p:sp>
        <p:sp>
          <p:nvSpPr>
            <p:cNvPr id="26" name="Isosceles Triangle 25"/>
            <p:cNvSpPr/>
            <p:nvPr/>
          </p:nvSpPr>
          <p:spPr>
            <a:xfrm rot="10800000">
              <a:off x="8712498" y="2347992"/>
              <a:ext cx="348343" cy="531879"/>
            </a:xfrm>
            <a:prstGeom prst="triangle">
              <a:avLst>
                <a:gd name="adj" fmla="val 0"/>
              </a:avLst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766353" y="5072326"/>
            <a:ext cx="4696749" cy="1215559"/>
            <a:chOff x="613954" y="1393111"/>
            <a:chExt cx="4696749" cy="1215559"/>
          </a:xfrm>
        </p:grpSpPr>
        <p:sp>
          <p:nvSpPr>
            <p:cNvPr id="28" name="Rectangle 27"/>
            <p:cNvSpPr/>
            <p:nvPr/>
          </p:nvSpPr>
          <p:spPr>
            <a:xfrm>
              <a:off x="613954" y="1393111"/>
              <a:ext cx="4696749" cy="772107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Explain why people react the way they do within certain social situations.</a:t>
              </a:r>
            </a:p>
          </p:txBody>
        </p:sp>
        <p:sp>
          <p:nvSpPr>
            <p:cNvPr id="29" name="Isosceles Triangle 28"/>
            <p:cNvSpPr/>
            <p:nvPr/>
          </p:nvSpPr>
          <p:spPr>
            <a:xfrm rot="10800000">
              <a:off x="613954" y="2076791"/>
              <a:ext cx="348343" cy="531879"/>
            </a:xfrm>
            <a:prstGeom prst="triangle">
              <a:avLst>
                <a:gd name="adj" fmla="val 100000"/>
              </a:avLst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137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0000" decel="7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accel="30000" decel="7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accel="30000" decel="7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accel="30000" decel="7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accel="30000" decel="7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Year 2 Expectations</a:t>
            </a:r>
          </a:p>
        </p:txBody>
      </p:sp>
      <p:sp>
        <p:nvSpPr>
          <p:cNvPr id="6" name="Rectangle 5"/>
          <p:cNvSpPr/>
          <p:nvPr/>
        </p:nvSpPr>
        <p:spPr>
          <a:xfrm>
            <a:off x="811845" y="1845953"/>
            <a:ext cx="3629524" cy="104910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use a range of strategies to read new words, e.g. breaking the word down into chunks;</a:t>
            </a:r>
          </a:p>
        </p:txBody>
      </p:sp>
      <p:sp>
        <p:nvSpPr>
          <p:cNvPr id="8" name="Rectangle 7"/>
          <p:cNvSpPr/>
          <p:nvPr/>
        </p:nvSpPr>
        <p:spPr>
          <a:xfrm>
            <a:off x="811845" y="4771854"/>
            <a:ext cx="3629525" cy="1326105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read words containing the common suffixes –</a:t>
            </a:r>
            <a:r>
              <a:rPr lang="en-GB" dirty="0" err="1">
                <a:latin typeface="Tuffy" panose="020B0603060100000000" pitchFamily="34" charset="0"/>
                <a:ea typeface="Tuffy" panose="020B0603060100000000" pitchFamily="34" charset="0"/>
              </a:rPr>
              <a:t>ful</a:t>
            </a: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 (careful),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-</a:t>
            </a:r>
            <a:r>
              <a:rPr lang="en-GB" dirty="0" err="1">
                <a:latin typeface="Tuffy" panose="020B0603060100000000" pitchFamily="34" charset="0"/>
                <a:ea typeface="Tuffy" panose="020B0603060100000000" pitchFamily="34" charset="0"/>
              </a:rPr>
              <a:t>ly</a:t>
            </a: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 (slowly), -ness (illness), -</a:t>
            </a:r>
            <a:r>
              <a:rPr lang="en-GB" dirty="0" err="1">
                <a:latin typeface="Tuffy" panose="020B0603060100000000" pitchFamily="34" charset="0"/>
                <a:ea typeface="Tuffy" panose="020B0603060100000000" pitchFamily="34" charset="0"/>
              </a:rPr>
              <a:t>ment</a:t>
            </a: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 (treatment) and –less (helpless);</a:t>
            </a:r>
          </a:p>
        </p:txBody>
      </p:sp>
      <p:sp>
        <p:nvSpPr>
          <p:cNvPr id="9" name="Rectangle 8"/>
          <p:cNvSpPr/>
          <p:nvPr/>
        </p:nvSpPr>
        <p:spPr>
          <a:xfrm>
            <a:off x="811844" y="2996800"/>
            <a:ext cx="3629525" cy="77210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read familiar words quickly without needing to sound them out;</a:t>
            </a:r>
          </a:p>
        </p:txBody>
      </p:sp>
      <p:sp>
        <p:nvSpPr>
          <p:cNvPr id="10" name="Rectangle 9"/>
          <p:cNvSpPr/>
          <p:nvPr/>
        </p:nvSpPr>
        <p:spPr>
          <a:xfrm>
            <a:off x="811846" y="3898006"/>
            <a:ext cx="3629524" cy="772107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correct themselves when they have read a sentence incorrectly;</a:t>
            </a: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457198" y="1234478"/>
            <a:ext cx="8220075" cy="6114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Year 2 children are expected to: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016" y="1813413"/>
            <a:ext cx="3624997" cy="4532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47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Year 2 Expectations</a:t>
            </a:r>
          </a:p>
        </p:txBody>
      </p:sp>
      <p:sp>
        <p:nvSpPr>
          <p:cNvPr id="6" name="Rectangle 5"/>
          <p:cNvSpPr/>
          <p:nvPr/>
        </p:nvSpPr>
        <p:spPr>
          <a:xfrm>
            <a:off x="4643617" y="1984452"/>
            <a:ext cx="3629524" cy="772107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continue to practise phonics until reading has become fluent;</a:t>
            </a:r>
          </a:p>
        </p:txBody>
      </p:sp>
      <p:sp>
        <p:nvSpPr>
          <p:cNvPr id="8" name="Rectangle 7"/>
          <p:cNvSpPr/>
          <p:nvPr/>
        </p:nvSpPr>
        <p:spPr>
          <a:xfrm>
            <a:off x="4643617" y="4615164"/>
            <a:ext cx="3629525" cy="77210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be aware that books are set in different places;</a:t>
            </a:r>
          </a:p>
        </p:txBody>
      </p:sp>
      <p:sp>
        <p:nvSpPr>
          <p:cNvPr id="9" name="Rectangle 8"/>
          <p:cNvSpPr/>
          <p:nvPr/>
        </p:nvSpPr>
        <p:spPr>
          <a:xfrm>
            <a:off x="4643616" y="2861356"/>
            <a:ext cx="3629525" cy="77210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retell a story, referring to most of the key events and characters;</a:t>
            </a:r>
          </a:p>
        </p:txBody>
      </p:sp>
      <p:sp>
        <p:nvSpPr>
          <p:cNvPr id="10" name="Rectangle 9"/>
          <p:cNvSpPr/>
          <p:nvPr/>
        </p:nvSpPr>
        <p:spPr>
          <a:xfrm>
            <a:off x="4643618" y="3738260"/>
            <a:ext cx="3629524" cy="772107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decide how useful a non-fiction text is for a particular purpose;</a:t>
            </a: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457198" y="1234478"/>
            <a:ext cx="8220075" cy="6114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Year 2 children are expected to:</a:t>
            </a:r>
          </a:p>
        </p:txBody>
      </p:sp>
      <p:sp>
        <p:nvSpPr>
          <p:cNvPr id="12" name="Rectangle 11"/>
          <p:cNvSpPr/>
          <p:nvPr/>
        </p:nvSpPr>
        <p:spPr>
          <a:xfrm>
            <a:off x="4643616" y="5492068"/>
            <a:ext cx="3629525" cy="772107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relate what they have read to their own experiences;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130" y="1788266"/>
            <a:ext cx="2738015" cy="4454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415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Year 2 Expectations</a:t>
            </a:r>
          </a:p>
        </p:txBody>
      </p:sp>
      <p:sp>
        <p:nvSpPr>
          <p:cNvPr id="6" name="Rectangle 5"/>
          <p:cNvSpPr/>
          <p:nvPr/>
        </p:nvSpPr>
        <p:spPr>
          <a:xfrm>
            <a:off x="811845" y="1984452"/>
            <a:ext cx="3629524" cy="772107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continue to build up a repertoire of poems learnt by heart;</a:t>
            </a:r>
          </a:p>
        </p:txBody>
      </p:sp>
      <p:sp>
        <p:nvSpPr>
          <p:cNvPr id="9" name="Rectangle 8"/>
          <p:cNvSpPr/>
          <p:nvPr/>
        </p:nvSpPr>
        <p:spPr>
          <a:xfrm>
            <a:off x="811844" y="2962885"/>
            <a:ext cx="3629525" cy="77210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recognise key themes and ideas within a text;</a:t>
            </a:r>
          </a:p>
        </p:txBody>
      </p:sp>
      <p:sp>
        <p:nvSpPr>
          <p:cNvPr id="10" name="Rectangle 9"/>
          <p:cNvSpPr/>
          <p:nvPr/>
        </p:nvSpPr>
        <p:spPr>
          <a:xfrm>
            <a:off x="811846" y="3941319"/>
            <a:ext cx="3629524" cy="1049106"/>
          </a:xfrm>
          <a:prstGeom prst="rect">
            <a:avLst/>
          </a:prstGeom>
          <a:solidFill>
            <a:srgbClr val="F081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make simple inferences about the thoughts and feelings of characters and the reasons for their actions.</a:t>
            </a:r>
          </a:p>
        </p:txBody>
      </p:sp>
      <p:sp>
        <p:nvSpPr>
          <p:cNvPr id="11" name="Content Placeholder 6"/>
          <p:cNvSpPr txBox="1">
            <a:spLocks/>
          </p:cNvSpPr>
          <p:nvPr/>
        </p:nvSpPr>
        <p:spPr>
          <a:xfrm>
            <a:off x="457198" y="1234478"/>
            <a:ext cx="8220075" cy="6114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Year 2 children are expected to: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5" y="1845954"/>
            <a:ext cx="3814822" cy="4402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03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Year 2 Common Exception Words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3254066"/>
              </p:ext>
            </p:extLst>
          </p:nvPr>
        </p:nvGraphicFramePr>
        <p:xfrm>
          <a:off x="1116170" y="1352703"/>
          <a:ext cx="6902129" cy="48773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Acrobat Document" r:id="rId4" imgW="8019856" imgH="5667139" progId="Acrobat.Document.DC">
                  <p:embed/>
                </p:oleObj>
              </mc:Choice>
              <mc:Fallback>
                <p:oleObj name="Acrobat Document" r:id="rId4" imgW="8019856" imgH="5667139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16170" y="1352703"/>
                        <a:ext cx="6902129" cy="48773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0932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SATs Content Domain Coverage</a:t>
            </a:r>
          </a:p>
        </p:txBody>
      </p:sp>
      <p:sp>
        <p:nvSpPr>
          <p:cNvPr id="3" name="Content Placeholder 6"/>
          <p:cNvSpPr txBox="1">
            <a:spLocks/>
          </p:cNvSpPr>
          <p:nvPr/>
        </p:nvSpPr>
        <p:spPr>
          <a:xfrm>
            <a:off x="457198" y="1321564"/>
            <a:ext cx="8220075" cy="10558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  <a:cs typeface="Tahoma" panose="020B0604030504040204" pitchFamily="34" charset="0"/>
              </a:rPr>
              <a:t>In the KS1 reading tests, your child’s understanding of reading is tested through five different strands, known as ‘content domains’.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  <a:cs typeface="Tahoma" panose="020B0604030504040204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  <a:cs typeface="Tahoma" panose="020B0604030504040204" pitchFamily="34" charset="0"/>
              </a:rPr>
              <a:t>These content domains are:</a:t>
            </a: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457198" y="5201231"/>
            <a:ext cx="8220075" cy="10558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Getting your child used to answering questions from each of these content domains prepares them for the SATS reading assessment. Asking a few questions per night will build your child’s experience.</a:t>
            </a:r>
          </a:p>
        </p:txBody>
      </p:sp>
      <p:grpSp>
        <p:nvGrpSpPr>
          <p:cNvPr id="84" name="Group 83"/>
          <p:cNvGrpSpPr/>
          <p:nvPr/>
        </p:nvGrpSpPr>
        <p:grpSpPr>
          <a:xfrm>
            <a:off x="357750" y="2130102"/>
            <a:ext cx="1867460" cy="3013417"/>
            <a:chOff x="357750" y="2130102"/>
            <a:chExt cx="1867460" cy="3013417"/>
          </a:xfrm>
        </p:grpSpPr>
        <p:sp>
          <p:nvSpPr>
            <p:cNvPr id="6" name="Rectangle 5"/>
            <p:cNvSpPr/>
            <p:nvPr/>
          </p:nvSpPr>
          <p:spPr>
            <a:xfrm>
              <a:off x="574767" y="2435152"/>
              <a:ext cx="1484150" cy="2708366"/>
            </a:xfrm>
            <a:prstGeom prst="rect">
              <a:avLst/>
            </a:prstGeom>
            <a:solidFill>
              <a:srgbClr val="D81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611555" y="3724989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50087" y="3799841"/>
              <a:ext cx="1364864" cy="1343678"/>
            </a:xfrm>
            <a:prstGeom prst="rect">
              <a:avLst/>
            </a:prstGeom>
          </p:spPr>
        </p:pic>
        <p:sp>
          <p:nvSpPr>
            <p:cNvPr id="12" name="Content Placeholder 6"/>
            <p:cNvSpPr txBox="1">
              <a:spLocks/>
            </p:cNvSpPr>
            <p:nvPr/>
          </p:nvSpPr>
          <p:spPr>
            <a:xfrm>
              <a:off x="357750" y="2130102"/>
              <a:ext cx="1867460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Vocabulary Victor</a:t>
              </a: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1a:</a:t>
              </a:r>
            </a:p>
            <a:p>
              <a:pPr algn="ctr"/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Draw on knowledge of vocabulary to understand texts.</a:t>
              </a: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1947477" y="2426778"/>
            <a:ext cx="1877784" cy="2727305"/>
            <a:chOff x="1947477" y="2426778"/>
            <a:chExt cx="1877784" cy="2727305"/>
          </a:xfrm>
        </p:grpSpPr>
        <p:sp>
          <p:nvSpPr>
            <p:cNvPr id="13" name="Rectangle 12"/>
            <p:cNvSpPr/>
            <p:nvPr/>
          </p:nvSpPr>
          <p:spPr>
            <a:xfrm>
              <a:off x="2153706" y="2435152"/>
              <a:ext cx="1485632" cy="2718931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2427494" y="4220915"/>
              <a:ext cx="863924" cy="8639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297451" y="4135673"/>
              <a:ext cx="1374459" cy="1018410"/>
            </a:xfrm>
            <a:prstGeom prst="rect">
              <a:avLst/>
            </a:prstGeom>
          </p:spPr>
        </p:pic>
        <p:sp>
          <p:nvSpPr>
            <p:cNvPr id="29" name="Content Placeholder 6"/>
            <p:cNvSpPr txBox="1">
              <a:spLocks/>
            </p:cNvSpPr>
            <p:nvPr/>
          </p:nvSpPr>
          <p:spPr>
            <a:xfrm>
              <a:off x="1947477" y="2426778"/>
              <a:ext cx="1877784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Rex Retriever</a:t>
              </a: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1b:</a:t>
              </a:r>
              <a:b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</a:b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Identify/explain key aspects of fiction and non-fiction texts such as characters, events, titles and     information.</a:t>
              </a: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3544547" y="2131958"/>
            <a:ext cx="1867460" cy="3013416"/>
            <a:chOff x="3544547" y="2131958"/>
            <a:chExt cx="1867460" cy="3013416"/>
          </a:xfrm>
        </p:grpSpPr>
        <p:sp>
          <p:nvSpPr>
            <p:cNvPr id="59" name="Rectangle 58"/>
            <p:cNvSpPr/>
            <p:nvPr/>
          </p:nvSpPr>
          <p:spPr>
            <a:xfrm>
              <a:off x="3735437" y="2437008"/>
              <a:ext cx="1484150" cy="270836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Oval 59"/>
            <p:cNvSpPr/>
            <p:nvPr/>
          </p:nvSpPr>
          <p:spPr>
            <a:xfrm>
              <a:off x="3772225" y="3726845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60254" y="3721387"/>
              <a:ext cx="1451906" cy="1422131"/>
            </a:xfrm>
            <a:prstGeom prst="rect">
              <a:avLst/>
            </a:prstGeom>
          </p:spPr>
        </p:pic>
        <p:sp>
          <p:nvSpPr>
            <p:cNvPr id="62" name="Content Placeholder 6"/>
            <p:cNvSpPr txBox="1">
              <a:spLocks/>
            </p:cNvSpPr>
            <p:nvPr/>
          </p:nvSpPr>
          <p:spPr>
            <a:xfrm>
              <a:off x="3544547" y="2131958"/>
              <a:ext cx="1867460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Sequencing Suki</a:t>
              </a: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1c:</a:t>
              </a:r>
            </a:p>
            <a:p>
              <a:pPr algn="ctr"/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Identify and explain the sequence of events in texts.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118646" y="1957417"/>
            <a:ext cx="1877784" cy="3198522"/>
            <a:chOff x="5125565" y="1957417"/>
            <a:chExt cx="1877784" cy="3198522"/>
          </a:xfrm>
        </p:grpSpPr>
        <p:sp>
          <p:nvSpPr>
            <p:cNvPr id="63" name="Rectangle 62"/>
            <p:cNvSpPr/>
            <p:nvPr/>
          </p:nvSpPr>
          <p:spPr>
            <a:xfrm>
              <a:off x="5331794" y="2437008"/>
              <a:ext cx="1485632" cy="2718931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Content Placeholder 6"/>
            <p:cNvSpPr txBox="1">
              <a:spLocks/>
            </p:cNvSpPr>
            <p:nvPr/>
          </p:nvSpPr>
          <p:spPr>
            <a:xfrm>
              <a:off x="5125565" y="1957417"/>
              <a:ext cx="1877784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Inference Iggy</a:t>
              </a:r>
              <a:b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</a:b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1d:</a:t>
              </a:r>
              <a:endParaRPr lang="en-GB" sz="1300" b="1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  <a:cs typeface="Tahoma" panose="020B0604030504040204" pitchFamily="34" charset="0"/>
              </a:endParaRP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Make inferences from the text.</a:t>
              </a:r>
            </a:p>
          </p:txBody>
        </p:sp>
        <p:sp>
          <p:nvSpPr>
            <p:cNvPr id="70" name="Oval 69"/>
            <p:cNvSpPr/>
            <p:nvPr/>
          </p:nvSpPr>
          <p:spPr>
            <a:xfrm>
              <a:off x="5396484" y="3703183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1" name="Picture 7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04021" y="3585095"/>
              <a:ext cx="1117781" cy="1558423"/>
            </a:xfrm>
            <a:prstGeom prst="rect">
              <a:avLst/>
            </a:prstGeom>
          </p:spPr>
        </p:pic>
      </p:grpSp>
      <p:grpSp>
        <p:nvGrpSpPr>
          <p:cNvPr id="80" name="Group 79"/>
          <p:cNvGrpSpPr/>
          <p:nvPr/>
        </p:nvGrpSpPr>
        <p:grpSpPr>
          <a:xfrm>
            <a:off x="6712789" y="2136799"/>
            <a:ext cx="1877784" cy="3019140"/>
            <a:chOff x="6712789" y="2136799"/>
            <a:chExt cx="1877784" cy="3019140"/>
          </a:xfrm>
        </p:grpSpPr>
        <p:sp>
          <p:nvSpPr>
            <p:cNvPr id="75" name="Rectangle 74"/>
            <p:cNvSpPr/>
            <p:nvPr/>
          </p:nvSpPr>
          <p:spPr>
            <a:xfrm>
              <a:off x="6919018" y="2437008"/>
              <a:ext cx="1485632" cy="2718931"/>
            </a:xfrm>
            <a:prstGeom prst="rect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Content Placeholder 6"/>
            <p:cNvSpPr txBox="1">
              <a:spLocks/>
            </p:cNvSpPr>
            <p:nvPr/>
          </p:nvSpPr>
          <p:spPr>
            <a:xfrm>
              <a:off x="6712789" y="2136799"/>
              <a:ext cx="1877784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Predicting Pip</a:t>
              </a:r>
              <a:b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</a:b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1e:</a:t>
              </a:r>
              <a:endParaRPr lang="en-GB" sz="1300" b="1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  <a:cs typeface="Tahoma" panose="020B0604030504040204" pitchFamily="34" charset="0"/>
              </a:endParaRP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Predict what might happen on the basis of what has been read so far.</a:t>
              </a:r>
            </a:p>
          </p:txBody>
        </p:sp>
        <p:sp>
          <p:nvSpPr>
            <p:cNvPr id="77" name="Oval 76"/>
            <p:cNvSpPr/>
            <p:nvPr/>
          </p:nvSpPr>
          <p:spPr>
            <a:xfrm>
              <a:off x="6983708" y="3703183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9" name="Picture 78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19018" y="3682908"/>
              <a:ext cx="1485632" cy="14711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5401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1395" y="2435152"/>
            <a:ext cx="7100788" cy="238379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Vocabulary</a:t>
            </a:r>
          </a:p>
        </p:txBody>
      </p:sp>
      <p:sp>
        <p:nvSpPr>
          <p:cNvPr id="3" name="Content Placeholder 6"/>
          <p:cNvSpPr txBox="1">
            <a:spLocks/>
          </p:cNvSpPr>
          <p:nvPr/>
        </p:nvSpPr>
        <p:spPr>
          <a:xfrm>
            <a:off x="457198" y="1321564"/>
            <a:ext cx="8220075" cy="10558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Vocabulary Victor will help your child to explore how and why authors and poets have chosen to use certain words and phrases.</a:t>
            </a:r>
          </a:p>
        </p:txBody>
      </p:sp>
      <p:grpSp>
        <p:nvGrpSpPr>
          <p:cNvPr id="84" name="Group 83"/>
          <p:cNvGrpSpPr/>
          <p:nvPr/>
        </p:nvGrpSpPr>
        <p:grpSpPr>
          <a:xfrm>
            <a:off x="894378" y="2130102"/>
            <a:ext cx="1867460" cy="3013417"/>
            <a:chOff x="357750" y="2130102"/>
            <a:chExt cx="1867460" cy="3013417"/>
          </a:xfrm>
        </p:grpSpPr>
        <p:sp>
          <p:nvSpPr>
            <p:cNvPr id="6" name="Rectangle 5"/>
            <p:cNvSpPr/>
            <p:nvPr/>
          </p:nvSpPr>
          <p:spPr>
            <a:xfrm>
              <a:off x="574767" y="2435152"/>
              <a:ext cx="1484150" cy="2708366"/>
            </a:xfrm>
            <a:prstGeom prst="rect">
              <a:avLst/>
            </a:prstGeom>
            <a:solidFill>
              <a:srgbClr val="D81D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/>
          </p:nvSpPr>
          <p:spPr>
            <a:xfrm>
              <a:off x="611555" y="3724989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50087" y="3799841"/>
              <a:ext cx="1364864" cy="1343678"/>
            </a:xfrm>
            <a:prstGeom prst="rect">
              <a:avLst/>
            </a:prstGeom>
          </p:spPr>
        </p:pic>
        <p:sp>
          <p:nvSpPr>
            <p:cNvPr id="12" name="Content Placeholder 6"/>
            <p:cNvSpPr txBox="1">
              <a:spLocks/>
            </p:cNvSpPr>
            <p:nvPr/>
          </p:nvSpPr>
          <p:spPr>
            <a:xfrm>
              <a:off x="357750" y="2130102"/>
              <a:ext cx="1867460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Vocabulary Victor</a:t>
              </a: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1a:</a:t>
              </a:r>
            </a:p>
            <a:p>
              <a:pPr algn="ctr"/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Draw on knowledge of vocabulary to understand texts.</a:t>
              </a:r>
            </a:p>
          </p:txBody>
        </p:sp>
      </p:grpSp>
      <p:sp>
        <p:nvSpPr>
          <p:cNvPr id="33" name="Rectangle 32"/>
          <p:cNvSpPr/>
          <p:nvPr/>
        </p:nvSpPr>
        <p:spPr>
          <a:xfrm>
            <a:off x="2761837" y="2813206"/>
            <a:ext cx="5450345" cy="772107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What does this word/sentence tell you about…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(fiction feature/non-fiction subject matter)?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761837" y="3712552"/>
            <a:ext cx="5450345" cy="772107"/>
          </a:xfrm>
          <a:prstGeom prst="rect">
            <a:avLst/>
          </a:prstGeom>
          <a:solidFill>
            <a:srgbClr val="EC6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Can you find a word/sentence that tells you…/ shows you…/backs up what you have said about…?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761836" y="4650533"/>
            <a:ext cx="5450345" cy="495108"/>
          </a:xfrm>
          <a:prstGeom prst="rect">
            <a:avLst/>
          </a:prstGeom>
          <a:solidFill>
            <a:srgbClr val="D81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Why did the author use the word… to describe…?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761836" y="5301255"/>
            <a:ext cx="5450345" cy="495108"/>
          </a:xfrm>
          <a:prstGeom prst="rect">
            <a:avLst/>
          </a:prstGeom>
          <a:solidFill>
            <a:srgbClr val="EC6D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How does this word/description make you feel?</a:t>
            </a:r>
          </a:p>
        </p:txBody>
      </p:sp>
    </p:spTree>
    <p:extLst>
      <p:ext uri="{BB962C8B-B14F-4D97-AF65-F5344CB8AC3E}">
        <p14:creationId xmlns:p14="http://schemas.microsoft.com/office/powerpoint/2010/main" val="2061719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  <p:bldP spid="33" grpId="0" animBg="1"/>
      <p:bldP spid="34" grpId="0" animBg="1"/>
      <p:bldP spid="35" grpId="0" animBg="1"/>
      <p:bldP spid="3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1395" y="2435152"/>
            <a:ext cx="7100788" cy="238379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Retrieval</a:t>
            </a:r>
          </a:p>
        </p:txBody>
      </p:sp>
      <p:sp>
        <p:nvSpPr>
          <p:cNvPr id="3" name="Content Placeholder 6"/>
          <p:cNvSpPr txBox="1">
            <a:spLocks/>
          </p:cNvSpPr>
          <p:nvPr/>
        </p:nvSpPr>
        <p:spPr>
          <a:xfrm>
            <a:off x="457198" y="1321564"/>
            <a:ext cx="8220075" cy="10558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Rex Retriever will help your child to delve into a text and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retrieve the facts exactly as they are written.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761837" y="2787705"/>
            <a:ext cx="5450345" cy="495108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Where/when is the story/poem set?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761837" y="3406613"/>
            <a:ext cx="5450345" cy="772107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Is this character a good/bad character?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How can you tell?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761836" y="4271934"/>
            <a:ext cx="5450345" cy="772107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Is there a dilemma in the story? What is it?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How is the dilemma resolved?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761836" y="5137255"/>
            <a:ext cx="5450345" cy="495108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Find your favourite description of the…</a:t>
            </a:r>
          </a:p>
        </p:txBody>
      </p:sp>
      <p:grpSp>
        <p:nvGrpSpPr>
          <p:cNvPr id="43" name="Group 42"/>
          <p:cNvGrpSpPr/>
          <p:nvPr/>
        </p:nvGrpSpPr>
        <p:grpSpPr>
          <a:xfrm>
            <a:off x="905869" y="2426778"/>
            <a:ext cx="1877784" cy="2727305"/>
            <a:chOff x="1947477" y="2426778"/>
            <a:chExt cx="1877784" cy="2727305"/>
          </a:xfrm>
        </p:grpSpPr>
        <p:sp>
          <p:nvSpPr>
            <p:cNvPr id="44" name="Rectangle 43"/>
            <p:cNvSpPr/>
            <p:nvPr/>
          </p:nvSpPr>
          <p:spPr>
            <a:xfrm>
              <a:off x="2153706" y="2435152"/>
              <a:ext cx="1485632" cy="2718931"/>
            </a:xfrm>
            <a:prstGeom prst="rect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2427494" y="4220915"/>
              <a:ext cx="863924" cy="86392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297451" y="4135673"/>
              <a:ext cx="1374459" cy="1018410"/>
            </a:xfrm>
            <a:prstGeom prst="rect">
              <a:avLst/>
            </a:prstGeom>
          </p:spPr>
        </p:pic>
        <p:sp>
          <p:nvSpPr>
            <p:cNvPr id="47" name="Content Placeholder 6"/>
            <p:cNvSpPr txBox="1">
              <a:spLocks/>
            </p:cNvSpPr>
            <p:nvPr/>
          </p:nvSpPr>
          <p:spPr>
            <a:xfrm>
              <a:off x="1947477" y="2426778"/>
              <a:ext cx="1877784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Rex Retriever</a:t>
              </a: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1b:</a:t>
              </a:r>
              <a:b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</a:b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Identify/explain key aspects of fiction and non-fiction texts such as characters, events, titles and     information.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7277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 animBg="1"/>
      <p:bldP spid="34" grpId="0" animBg="1"/>
      <p:bldP spid="35" grpId="0" animBg="1"/>
      <p:bldP spid="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1395" y="2435152"/>
            <a:ext cx="7100788" cy="238379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Sequencing</a:t>
            </a:r>
          </a:p>
        </p:txBody>
      </p:sp>
      <p:sp>
        <p:nvSpPr>
          <p:cNvPr id="3" name="Content Placeholder 6"/>
          <p:cNvSpPr txBox="1">
            <a:spLocks/>
          </p:cNvSpPr>
          <p:nvPr/>
        </p:nvSpPr>
        <p:spPr>
          <a:xfrm>
            <a:off x="457198" y="1321564"/>
            <a:ext cx="8220075" cy="10558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Sequencing Suki likes everything in order!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She will help your child to sequence events in a text and to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discuss the order in which things happen.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761837" y="2831538"/>
            <a:ext cx="5450345" cy="77210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How/where does the story/poem/non-fiction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text start?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761837" y="3718517"/>
            <a:ext cx="5450345" cy="495108"/>
          </a:xfrm>
          <a:prstGeom prst="rect">
            <a:avLst/>
          </a:prstGeom>
          <a:solidFill>
            <a:srgbClr val="0064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Which character do we meet first?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761836" y="4334653"/>
            <a:ext cx="5450345" cy="772107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What is the first/second/last step in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these instructions?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761836" y="5226421"/>
            <a:ext cx="5450345" cy="495108"/>
          </a:xfrm>
          <a:prstGeom prst="rect">
            <a:avLst/>
          </a:prstGeom>
          <a:solidFill>
            <a:srgbClr val="0064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Put these sentences into the order </a:t>
            </a:r>
            <a:r>
              <a:rPr lang="en-GB">
                <a:latin typeface="Tuffy" panose="020B0603060100000000" pitchFamily="34" charset="0"/>
                <a:ea typeface="Tuffy" panose="020B0603060100000000" pitchFamily="34" charset="0"/>
              </a:rPr>
              <a:t>they happened in.</a:t>
            </a:r>
            <a:endParaRPr lang="en-GB" dirty="0">
              <a:latin typeface="Tuffy" panose="020B0603060100000000" pitchFamily="34" charset="0"/>
              <a:ea typeface="Tuffy" panose="020B0603060100000000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921184" y="2131958"/>
            <a:ext cx="1867460" cy="3013416"/>
            <a:chOff x="3544547" y="2131958"/>
            <a:chExt cx="1867460" cy="3013416"/>
          </a:xfrm>
        </p:grpSpPr>
        <p:sp>
          <p:nvSpPr>
            <p:cNvPr id="21" name="Rectangle 20"/>
            <p:cNvSpPr/>
            <p:nvPr/>
          </p:nvSpPr>
          <p:spPr>
            <a:xfrm>
              <a:off x="3735437" y="2437008"/>
              <a:ext cx="1484150" cy="2708366"/>
            </a:xfrm>
            <a:prstGeom prst="rect">
              <a:avLst/>
            </a:prstGeom>
            <a:solidFill>
              <a:srgbClr val="18A0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3772225" y="3726845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760254" y="3721387"/>
              <a:ext cx="1451906" cy="1422131"/>
            </a:xfrm>
            <a:prstGeom prst="rect">
              <a:avLst/>
            </a:prstGeom>
          </p:spPr>
        </p:pic>
        <p:sp>
          <p:nvSpPr>
            <p:cNvPr id="24" name="Content Placeholder 6"/>
            <p:cNvSpPr txBox="1">
              <a:spLocks/>
            </p:cNvSpPr>
            <p:nvPr/>
          </p:nvSpPr>
          <p:spPr>
            <a:xfrm>
              <a:off x="3544547" y="2131958"/>
              <a:ext cx="1867460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Sequencing Suki</a:t>
              </a: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1c:</a:t>
              </a:r>
            </a:p>
            <a:p>
              <a:pPr algn="ctr"/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Identify and explain the sequence of events in texts.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881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 animBg="1"/>
      <p:bldP spid="34" grpId="0" animBg="1"/>
      <p:bldP spid="35" grpId="0" animBg="1"/>
      <p:bldP spid="3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1395" y="2435152"/>
            <a:ext cx="7100788" cy="238379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Inference</a:t>
            </a:r>
          </a:p>
        </p:txBody>
      </p:sp>
      <p:sp>
        <p:nvSpPr>
          <p:cNvPr id="3" name="Content Placeholder 6"/>
          <p:cNvSpPr txBox="1">
            <a:spLocks/>
          </p:cNvSpPr>
          <p:nvPr/>
        </p:nvSpPr>
        <p:spPr>
          <a:xfrm>
            <a:off x="457198" y="1321564"/>
            <a:ext cx="8220075" cy="10558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Inference Iggy will help your child to hunt for clues in a text about how someone might be feeling or why something is happening.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761837" y="2831538"/>
            <a:ext cx="5450345" cy="772107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What do you think… is saying/thinking/feeling at this point? Why?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761837" y="3718517"/>
            <a:ext cx="5450345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What do you think the author meant when…?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761836" y="4328497"/>
            <a:ext cx="5450345" cy="495108"/>
          </a:xfrm>
          <a:prstGeom prst="rect">
            <a:avLst/>
          </a:prstGeom>
          <a:solidFill>
            <a:srgbClr val="69932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Why does the author use the word … here?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761836" y="4939876"/>
            <a:ext cx="5450345" cy="772107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How do you think the author feels about …?</a:t>
            </a:r>
            <a:b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Find words to back this up.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910860" y="1957417"/>
            <a:ext cx="1877784" cy="3198522"/>
            <a:chOff x="5125565" y="1957417"/>
            <a:chExt cx="1877784" cy="3198522"/>
          </a:xfrm>
        </p:grpSpPr>
        <p:sp>
          <p:nvSpPr>
            <p:cNvPr id="26" name="Rectangle 25"/>
            <p:cNvSpPr/>
            <p:nvPr/>
          </p:nvSpPr>
          <p:spPr>
            <a:xfrm>
              <a:off x="5331794" y="2437008"/>
              <a:ext cx="1485632" cy="2718931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Content Placeholder 6"/>
            <p:cNvSpPr txBox="1">
              <a:spLocks/>
            </p:cNvSpPr>
            <p:nvPr/>
          </p:nvSpPr>
          <p:spPr>
            <a:xfrm>
              <a:off x="5125565" y="1957417"/>
              <a:ext cx="1877784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Inference Iggy</a:t>
              </a:r>
              <a:b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</a:b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1d:</a:t>
              </a:r>
              <a:endParaRPr lang="en-GB" sz="1300" b="1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  <a:cs typeface="Tahoma" panose="020B0604030504040204" pitchFamily="34" charset="0"/>
              </a:endParaRP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Make inferences from the text.</a:t>
              </a:r>
            </a:p>
          </p:txBody>
        </p:sp>
        <p:sp>
          <p:nvSpPr>
            <p:cNvPr id="28" name="Oval 27"/>
            <p:cNvSpPr/>
            <p:nvPr/>
          </p:nvSpPr>
          <p:spPr>
            <a:xfrm>
              <a:off x="5396484" y="3703183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04021" y="3585095"/>
              <a:ext cx="1117781" cy="15584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377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 animBg="1"/>
      <p:bldP spid="34" grpId="0" animBg="1"/>
      <p:bldP spid="35" grpId="0" animBg="1"/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11395" y="2435152"/>
            <a:ext cx="7100788" cy="238379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Prediction</a:t>
            </a:r>
          </a:p>
        </p:txBody>
      </p:sp>
      <p:sp>
        <p:nvSpPr>
          <p:cNvPr id="3" name="Content Placeholder 6"/>
          <p:cNvSpPr txBox="1">
            <a:spLocks/>
          </p:cNvSpPr>
          <p:nvPr/>
        </p:nvSpPr>
        <p:spPr>
          <a:xfrm>
            <a:off x="457198" y="1321564"/>
            <a:ext cx="8220075" cy="1055876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Predicting Pip tries to see the future and she will help your child to work out what might happen next based on what they have already read.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761837" y="2800838"/>
            <a:ext cx="5450345" cy="495108"/>
          </a:xfrm>
          <a:prstGeom prst="rect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What do you think will happen next?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2761837" y="3409991"/>
            <a:ext cx="5450345" cy="495108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Where do you think … will go next? Why?</a:t>
            </a:r>
          </a:p>
        </p:txBody>
      </p:sp>
      <p:sp>
        <p:nvSpPr>
          <p:cNvPr id="35" name="Rectangle 34"/>
          <p:cNvSpPr/>
          <p:nvPr/>
        </p:nvSpPr>
        <p:spPr>
          <a:xfrm>
            <a:off x="2761836" y="4019691"/>
            <a:ext cx="5450345" cy="495108"/>
          </a:xfrm>
          <a:prstGeom prst="rect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What might you expect to see in this sort of text?</a:t>
            </a:r>
          </a:p>
        </p:txBody>
      </p:sp>
      <p:sp>
        <p:nvSpPr>
          <p:cNvPr id="36" name="Rectangle 35"/>
          <p:cNvSpPr/>
          <p:nvPr/>
        </p:nvSpPr>
        <p:spPr>
          <a:xfrm>
            <a:off x="2761836" y="4642106"/>
            <a:ext cx="5450345" cy="772107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Can you think of any other stories like this? How do they end? Do you think this will end the same way?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901470" y="2136799"/>
            <a:ext cx="1877784" cy="3019140"/>
            <a:chOff x="6712789" y="2136799"/>
            <a:chExt cx="1877784" cy="3019140"/>
          </a:xfrm>
        </p:grpSpPr>
        <p:sp>
          <p:nvSpPr>
            <p:cNvPr id="21" name="Rectangle 20"/>
            <p:cNvSpPr/>
            <p:nvPr/>
          </p:nvSpPr>
          <p:spPr>
            <a:xfrm>
              <a:off x="6919018" y="2437008"/>
              <a:ext cx="1485632" cy="2718931"/>
            </a:xfrm>
            <a:prstGeom prst="rect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Content Placeholder 6"/>
            <p:cNvSpPr txBox="1">
              <a:spLocks/>
            </p:cNvSpPr>
            <p:nvPr/>
          </p:nvSpPr>
          <p:spPr>
            <a:xfrm>
              <a:off x="6712789" y="2136799"/>
              <a:ext cx="1877784" cy="1898666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Bef>
                  <a:spcPts val="300"/>
                </a:spcBef>
              </a:pPr>
              <a: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Predicting Pip</a:t>
              </a:r>
              <a:br>
                <a:rPr lang="en-GB" sz="1300" b="1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</a:b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Content Domain 1e:</a:t>
              </a:r>
              <a:endParaRPr lang="en-GB" sz="1300" b="1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  <a:cs typeface="Tahoma" panose="020B0604030504040204" pitchFamily="34" charset="0"/>
              </a:endParaRPr>
            </a:p>
            <a:p>
              <a:pPr algn="ctr">
                <a:spcBef>
                  <a:spcPts val="300"/>
                </a:spcBef>
              </a:pPr>
              <a:r>
                <a:rPr lang="en-GB" sz="1300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  <a:cs typeface="Tahoma" panose="020B0604030504040204" pitchFamily="34" charset="0"/>
                </a:rPr>
                <a:t>Predict what might happen on the basis of what has been read so far.</a:t>
              </a:r>
            </a:p>
          </p:txBody>
        </p:sp>
        <p:sp>
          <p:nvSpPr>
            <p:cNvPr id="23" name="Oval 22"/>
            <p:cNvSpPr/>
            <p:nvPr/>
          </p:nvSpPr>
          <p:spPr>
            <a:xfrm>
              <a:off x="6983708" y="3703183"/>
              <a:ext cx="1359850" cy="13598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919018" y="3682908"/>
              <a:ext cx="1485632" cy="14711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6608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 animBg="1"/>
      <p:bldP spid="34" grpId="0" animBg="1"/>
      <p:bldP spid="35" grpId="0" animBg="1"/>
      <p:bldP spid="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75726" y="1555525"/>
            <a:ext cx="2354857" cy="3309496"/>
            <a:chOff x="905690" y="1537929"/>
            <a:chExt cx="3230882" cy="4540653"/>
          </a:xfrm>
        </p:grpSpPr>
        <p:sp>
          <p:nvSpPr>
            <p:cNvPr id="5" name="Rectangle 4"/>
            <p:cNvSpPr/>
            <p:nvPr/>
          </p:nvSpPr>
          <p:spPr>
            <a:xfrm>
              <a:off x="905690" y="1628502"/>
              <a:ext cx="3213463" cy="4450080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aphicFrame>
          <p:nvGraphicFramePr>
            <p:cNvPr id="3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86835647"/>
                </p:ext>
              </p:extLst>
            </p:nvPr>
          </p:nvGraphicFramePr>
          <p:xfrm>
            <a:off x="1045028" y="1537929"/>
            <a:ext cx="3091544" cy="437498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2" name="Acrobat Document" r:id="rId4" imgW="5667214" imgH="8019731" progId="Acrobat.Document.DC">
                    <p:embed/>
                  </p:oleObj>
                </mc:Choice>
                <mc:Fallback>
                  <p:oleObj name="Acrobat Document" r:id="rId4" imgW="5667214" imgH="8019731" progId="Acrobat.Document.DC">
                    <p:embed/>
                    <p:pic>
                      <p:nvPicPr>
                        <p:cNvPr id="2" name="Object 1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1045028" y="1537929"/>
                          <a:ext cx="3091544" cy="4374986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6415085"/>
              </p:ext>
            </p:extLst>
          </p:nvPr>
        </p:nvGraphicFramePr>
        <p:xfrm>
          <a:off x="3239588" y="1537929"/>
          <a:ext cx="5255623" cy="7437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Acrobat Document" r:id="rId6" imgW="5667214" imgH="8019731" progId="Acrobat.Document.DC">
                  <p:embed/>
                </p:oleObj>
              </mc:Choice>
              <mc:Fallback>
                <p:oleObj name="Acrobat Document" r:id="rId6" imgW="5667214" imgH="8019731" progId="Acrobat.Document.DC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239588" y="1537929"/>
                        <a:ext cx="5255623" cy="74374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Brilliant Book List Y2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" y="0"/>
            <a:ext cx="91324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94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30000" decel="7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4815337" y="1340563"/>
            <a:ext cx="3639364" cy="3472037"/>
            <a:chOff x="4815337" y="1340563"/>
            <a:chExt cx="3639364" cy="3472037"/>
          </a:xfrm>
        </p:grpSpPr>
        <p:sp>
          <p:nvSpPr>
            <p:cNvPr id="11" name="Oval 10"/>
            <p:cNvSpPr/>
            <p:nvPr/>
          </p:nvSpPr>
          <p:spPr>
            <a:xfrm>
              <a:off x="4815337" y="1340563"/>
              <a:ext cx="3639364" cy="3472037"/>
            </a:xfrm>
            <a:prstGeom prst="ellipse">
              <a:avLst/>
            </a:prstGeom>
            <a:solidFill>
              <a:srgbClr val="6993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254710" y="2199418"/>
              <a:ext cx="2760617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Discuss alternative words the author could have used, e.g. ‘Happy is a bit of a boring adjective, isn’t it? What word could we use instead?’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144648" y="1277019"/>
            <a:ext cx="3305720" cy="2640775"/>
            <a:chOff x="1144648" y="1277019"/>
            <a:chExt cx="3305720" cy="2640775"/>
          </a:xfrm>
        </p:grpSpPr>
        <p:sp>
          <p:nvSpPr>
            <p:cNvPr id="10" name="Oval 9"/>
            <p:cNvSpPr/>
            <p:nvPr/>
          </p:nvSpPr>
          <p:spPr>
            <a:xfrm>
              <a:off x="1144648" y="1277019"/>
              <a:ext cx="3305720" cy="2640775"/>
            </a:xfrm>
            <a:prstGeom prst="ellipse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386302" y="1858742"/>
              <a:ext cx="2760617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Talk about what can be inferred from the pictures before you read the text, e.g. ‘Why might the girl on the cover be sad?’</a:t>
              </a:r>
            </a:p>
          </p:txBody>
        </p:sp>
      </p:grp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Helping Your Child at Home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14267" y="2325188"/>
            <a:ext cx="2505936" cy="4084321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5913767" y="4181943"/>
            <a:ext cx="2447370" cy="2157897"/>
            <a:chOff x="5913767" y="4181943"/>
            <a:chExt cx="2447370" cy="2157897"/>
          </a:xfrm>
        </p:grpSpPr>
        <p:sp>
          <p:nvSpPr>
            <p:cNvPr id="12" name="Oval 11"/>
            <p:cNvSpPr/>
            <p:nvPr/>
          </p:nvSpPr>
          <p:spPr>
            <a:xfrm>
              <a:off x="5913767" y="4181943"/>
              <a:ext cx="2447370" cy="2157897"/>
            </a:xfrm>
            <a:prstGeom prst="ellipse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051704" y="4799226"/>
              <a:ext cx="2171496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Make predictions</a:t>
              </a:r>
              <a:b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</a:br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and be able to</a:t>
              </a:r>
              <a:b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</a:br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justify them.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3687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Helping Your Child at Home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46629" y="1413941"/>
            <a:ext cx="3768372" cy="3322652"/>
            <a:chOff x="546629" y="1413941"/>
            <a:chExt cx="3768372" cy="3322652"/>
          </a:xfrm>
        </p:grpSpPr>
        <p:sp>
          <p:nvSpPr>
            <p:cNvPr id="12" name="Oval 11"/>
            <p:cNvSpPr/>
            <p:nvPr/>
          </p:nvSpPr>
          <p:spPr>
            <a:xfrm>
              <a:off x="546629" y="1413941"/>
              <a:ext cx="3768372" cy="3322652"/>
            </a:xfrm>
            <a:prstGeom prst="ellipse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95525" y="2224231"/>
              <a:ext cx="3464434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Discuss the setting of the story. Have you read another book with the same setting?</a:t>
              </a:r>
              <a:b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</a:br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How does the setting in the first chapter differ to the setting at the end of the story?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62648" y="3566490"/>
            <a:ext cx="2897878" cy="2764642"/>
            <a:chOff x="5662648" y="3566490"/>
            <a:chExt cx="2897878" cy="2764642"/>
          </a:xfrm>
        </p:grpSpPr>
        <p:sp>
          <p:nvSpPr>
            <p:cNvPr id="11" name="Oval 10"/>
            <p:cNvSpPr/>
            <p:nvPr/>
          </p:nvSpPr>
          <p:spPr>
            <a:xfrm>
              <a:off x="5662648" y="3566490"/>
              <a:ext cx="2897878" cy="2764642"/>
            </a:xfrm>
            <a:prstGeom prst="ellipse">
              <a:avLst/>
            </a:prstGeom>
            <a:solidFill>
              <a:srgbClr val="6993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5731278" y="4348646"/>
              <a:ext cx="2760617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Have you learnt</a:t>
              </a:r>
              <a:b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</a:br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anything while reading this book that you didn’t</a:t>
              </a:r>
              <a:b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</a:br>
              <a:r>
                <a:rPr lang="en-GB" dirty="0">
                  <a:solidFill>
                    <a:schemeClr val="bg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know before?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66610" y="2280034"/>
            <a:ext cx="3406636" cy="41294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" y="0"/>
            <a:ext cx="91324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643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Reading Every Day</a:t>
            </a: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457198" y="1473201"/>
            <a:ext cx="8220075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Reading </a:t>
            </a:r>
            <a:r>
              <a:rPr lang="en-GB" sz="2000" b="1" dirty="0">
                <a:solidFill>
                  <a:srgbClr val="F08115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to</a:t>
            </a: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 your child every day is just as important as hearing your child read to you.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4946824" y="2031588"/>
            <a:ext cx="3589600" cy="4247291"/>
            <a:chOff x="4946824" y="2031588"/>
            <a:chExt cx="3589600" cy="4247291"/>
          </a:xfrm>
        </p:grpSpPr>
        <p:sp>
          <p:nvSpPr>
            <p:cNvPr id="3" name="Oval 2"/>
            <p:cNvSpPr/>
            <p:nvPr/>
          </p:nvSpPr>
          <p:spPr>
            <a:xfrm>
              <a:off x="5387610" y="3130065"/>
              <a:ext cx="3148814" cy="3148814"/>
            </a:xfrm>
            <a:prstGeom prst="ellipse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uffy" panose="020B0603060100000000" pitchFamily="34" charset="0"/>
                <a:ea typeface="Tuffy" panose="020B0603060100000000" pitchFamily="34" charset="0"/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946824" y="2031588"/>
              <a:ext cx="3404697" cy="4067746"/>
              <a:chOff x="6209212" y="1093307"/>
              <a:chExt cx="1950720" cy="2330614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6209212" y="1473201"/>
                <a:ext cx="1950720" cy="1950720"/>
              </a:xfrm>
              <a:prstGeom prst="ellipse">
                <a:avLst/>
              </a:prstGeom>
              <a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a:blipFill>
              <a:ln w="38100">
                <a:solidFill>
                  <a:srgbClr val="69932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uffy" panose="020B0603060100000000" pitchFamily="34" charset="0"/>
                  <a:ea typeface="Tuffy" panose="020B0603060100000000" pitchFamily="34" charset="0"/>
                </a:endParaRPr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6461760" y="2865120"/>
                <a:ext cx="1454331" cy="313509"/>
              </a:xfrm>
              <a:prstGeom prst="ellipse">
                <a:avLst/>
              </a:prstGeom>
              <a:solidFill>
                <a:srgbClr val="69932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Tuffy" panose="020B0603060100000000" pitchFamily="34" charset="0"/>
                  <a:ea typeface="Tuffy" panose="020B0603060100000000" pitchFamily="34" charset="0"/>
                </a:endParaRPr>
              </a:p>
            </p:txBody>
          </p:sp>
          <p:pic>
            <p:nvPicPr>
              <p:cNvPr id="17" name="Picture 16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61760" y="1093307"/>
                <a:ext cx="1506582" cy="2019686"/>
              </a:xfrm>
              <a:prstGeom prst="rect">
                <a:avLst/>
              </a:prstGeom>
            </p:spPr>
          </p:pic>
        </p:grpSp>
      </p:grpSp>
      <p:sp>
        <p:nvSpPr>
          <p:cNvPr id="22" name="Rectangle 21"/>
          <p:cNvSpPr/>
          <p:nvPr/>
        </p:nvSpPr>
        <p:spPr>
          <a:xfrm>
            <a:off x="435432" y="2353800"/>
            <a:ext cx="4572355" cy="1326105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144000"/>
            <a:r>
              <a:rPr lang="en-GB" dirty="0">
                <a:latin typeface="Tuffy" panose="020B0603060100000000" pitchFamily="34" charset="0"/>
                <a:ea typeface="Tuffy" panose="020B0603060100000000" pitchFamily="34" charset="0"/>
              </a:rPr>
              <a:t>Reading to your child will help your child to develop their understanding of what they hear. It can also inspire them to want to read for themselves.</a:t>
            </a:r>
          </a:p>
        </p:txBody>
      </p:sp>
      <p:sp>
        <p:nvSpPr>
          <p:cNvPr id="23" name="Content Placeholder 6"/>
          <p:cNvSpPr txBox="1">
            <a:spLocks/>
          </p:cNvSpPr>
          <p:nvPr/>
        </p:nvSpPr>
        <p:spPr>
          <a:xfrm>
            <a:off x="457198" y="3889670"/>
            <a:ext cx="4328548" cy="213923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Try to read to your child at a higher level than they can read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by themselves.</a:t>
            </a:r>
          </a:p>
          <a:p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Remember to talk about new words you come across together.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Why not use a dictionary?</a:t>
            </a:r>
          </a:p>
        </p:txBody>
      </p:sp>
    </p:spTree>
    <p:extLst>
      <p:ext uri="{BB962C8B-B14F-4D97-AF65-F5344CB8AC3E}">
        <p14:creationId xmlns:p14="http://schemas.microsoft.com/office/powerpoint/2010/main" val="1828956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accel="30000" decel="7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2" grpId="0" animBg="1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1974670" y="2052349"/>
            <a:ext cx="5431126" cy="2849589"/>
            <a:chOff x="1974670" y="2052349"/>
            <a:chExt cx="5431126" cy="2849589"/>
          </a:xfrm>
        </p:grpSpPr>
        <p:sp>
          <p:nvSpPr>
            <p:cNvPr id="3" name="Rectangle 2"/>
            <p:cNvSpPr/>
            <p:nvPr/>
          </p:nvSpPr>
          <p:spPr>
            <a:xfrm>
              <a:off x="2168166" y="2337847"/>
              <a:ext cx="5237630" cy="2564091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2168166" y="2337847"/>
              <a:ext cx="5237630" cy="245097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54827">
              <a:off x="1974670" y="2052349"/>
              <a:ext cx="548143" cy="955737"/>
            </a:xfrm>
            <a:prstGeom prst="rect">
              <a:avLst/>
            </a:prstGeom>
          </p:spPr>
        </p:pic>
      </p:grp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Reading Game Ideas</a:t>
            </a: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457198" y="1473201"/>
            <a:ext cx="8220075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Playing simple reading games will help your child to see the relevance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of reading while having fun.</a:t>
            </a:r>
          </a:p>
        </p:txBody>
      </p:sp>
      <p:sp>
        <p:nvSpPr>
          <p:cNvPr id="10" name="Content Placeholder 6"/>
          <p:cNvSpPr txBox="1">
            <a:spLocks/>
          </p:cNvSpPr>
          <p:nvPr/>
        </p:nvSpPr>
        <p:spPr>
          <a:xfrm>
            <a:off x="2248741" y="3065422"/>
            <a:ext cx="2868892" cy="1354038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Play board games that include reading. Ask your child to read out the clues.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5183438" y="2811162"/>
            <a:ext cx="2084849" cy="1827491"/>
            <a:chOff x="5183438" y="2811162"/>
            <a:chExt cx="2084849" cy="1827491"/>
          </a:xfrm>
        </p:grpSpPr>
        <p:sp>
          <p:nvSpPr>
            <p:cNvPr id="6" name="Oval 5"/>
            <p:cNvSpPr/>
            <p:nvPr/>
          </p:nvSpPr>
          <p:spPr>
            <a:xfrm>
              <a:off x="5299173" y="2811162"/>
              <a:ext cx="1827491" cy="182749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83438" y="2898536"/>
              <a:ext cx="2084849" cy="144271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7168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Reading Game Ideas</a:t>
            </a: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457198" y="1473201"/>
            <a:ext cx="8220075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Playing simple reading games will help your child to see the relevance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of reading while having fun.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974670" y="2052349"/>
            <a:ext cx="5431126" cy="2849589"/>
            <a:chOff x="1974670" y="2052349"/>
            <a:chExt cx="5431126" cy="2849589"/>
          </a:xfrm>
        </p:grpSpPr>
        <p:sp>
          <p:nvSpPr>
            <p:cNvPr id="6" name="Rectangle 5"/>
            <p:cNvSpPr/>
            <p:nvPr/>
          </p:nvSpPr>
          <p:spPr>
            <a:xfrm>
              <a:off x="2168166" y="2337847"/>
              <a:ext cx="5237630" cy="2564091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168166" y="2337847"/>
              <a:ext cx="5237630" cy="245097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54827">
              <a:off x="1974670" y="2052349"/>
              <a:ext cx="548143" cy="955737"/>
            </a:xfrm>
            <a:prstGeom prst="rect">
              <a:avLst/>
            </a:prstGeom>
          </p:spPr>
        </p:pic>
      </p:grpSp>
      <p:sp>
        <p:nvSpPr>
          <p:cNvPr id="10" name="Content Placeholder 6"/>
          <p:cNvSpPr txBox="1">
            <a:spLocks/>
          </p:cNvSpPr>
          <p:nvPr/>
        </p:nvSpPr>
        <p:spPr>
          <a:xfrm>
            <a:off x="2248741" y="3065422"/>
            <a:ext cx="2868892" cy="1354038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Ask your child to read menus, notices or posters when you are out and about.</a:t>
            </a:r>
          </a:p>
        </p:txBody>
      </p:sp>
      <p:sp>
        <p:nvSpPr>
          <p:cNvPr id="12" name="Oval 11"/>
          <p:cNvSpPr/>
          <p:nvPr/>
        </p:nvSpPr>
        <p:spPr>
          <a:xfrm>
            <a:off x="5299173" y="2811162"/>
            <a:ext cx="1827491" cy="182749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61709">
            <a:off x="5669605" y="2950706"/>
            <a:ext cx="1086625" cy="15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508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>
                <a:solidFill>
                  <a:srgbClr val="699327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Reading Game Ideas</a:t>
            </a:r>
          </a:p>
        </p:txBody>
      </p:sp>
      <p:sp>
        <p:nvSpPr>
          <p:cNvPr id="8" name="Content Placeholder 6"/>
          <p:cNvSpPr txBox="1">
            <a:spLocks/>
          </p:cNvSpPr>
          <p:nvPr/>
        </p:nvSpPr>
        <p:spPr>
          <a:xfrm>
            <a:off x="457198" y="1473201"/>
            <a:ext cx="8220075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Playing simple reading games will help your child to see the relevance </a:t>
            </a:r>
            <a:b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latin typeface="Tuffy" panose="020B0603060100000000" pitchFamily="34" charset="0"/>
                <a:ea typeface="Tuffy" panose="020B0603060100000000" pitchFamily="34" charset="0"/>
              </a:rPr>
              <a:t>of reading while having fun.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974670" y="2052349"/>
            <a:ext cx="5431126" cy="2849589"/>
            <a:chOff x="1974670" y="2052349"/>
            <a:chExt cx="5431126" cy="2849589"/>
          </a:xfrm>
        </p:grpSpPr>
        <p:sp>
          <p:nvSpPr>
            <p:cNvPr id="6" name="Rectangle 5"/>
            <p:cNvSpPr/>
            <p:nvPr/>
          </p:nvSpPr>
          <p:spPr>
            <a:xfrm>
              <a:off x="2168166" y="2337847"/>
              <a:ext cx="5237630" cy="2564091"/>
            </a:xfrm>
            <a:prstGeom prst="rect">
              <a:avLst/>
            </a:prstGeom>
            <a:solidFill>
              <a:srgbClr val="87BD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/>
            <p:cNvSpPr/>
            <p:nvPr/>
          </p:nvSpPr>
          <p:spPr>
            <a:xfrm>
              <a:off x="2168166" y="2337847"/>
              <a:ext cx="5237630" cy="245097"/>
            </a:xfrm>
            <a:prstGeom prst="rect">
              <a:avLst/>
            </a:prstGeom>
            <a:solidFill>
              <a:srgbClr val="F081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54827">
              <a:off x="1974670" y="2052349"/>
              <a:ext cx="548143" cy="955737"/>
            </a:xfrm>
            <a:prstGeom prst="rect">
              <a:avLst/>
            </a:prstGeom>
          </p:spPr>
        </p:pic>
      </p:grpSp>
      <p:sp>
        <p:nvSpPr>
          <p:cNvPr id="10" name="Content Placeholder 6"/>
          <p:cNvSpPr txBox="1">
            <a:spLocks/>
          </p:cNvSpPr>
          <p:nvPr/>
        </p:nvSpPr>
        <p:spPr>
          <a:xfrm>
            <a:off x="2291360" y="3065422"/>
            <a:ext cx="2868892" cy="1354038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Hide notes with words or sentences on around the house.</a:t>
            </a:r>
            <a:b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</a:br>
            <a:r>
              <a:rPr lang="en-GB" sz="20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Encourage your child to hunt for them and to read the notes that they find.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4786981" y="2507570"/>
            <a:ext cx="2959094" cy="2244407"/>
            <a:chOff x="4786981" y="2507570"/>
            <a:chExt cx="2959094" cy="2244407"/>
          </a:xfrm>
        </p:grpSpPr>
        <p:sp>
          <p:nvSpPr>
            <p:cNvPr id="11" name="Oval 10"/>
            <p:cNvSpPr/>
            <p:nvPr/>
          </p:nvSpPr>
          <p:spPr>
            <a:xfrm>
              <a:off x="5299173" y="2811162"/>
              <a:ext cx="1827491" cy="182749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38166" y="2507570"/>
              <a:ext cx="2007909" cy="1419824"/>
            </a:xfrm>
            <a:prstGeom prst="rect">
              <a:avLst/>
            </a:prstGeom>
          </p:spPr>
        </p:pic>
        <p:sp>
          <p:nvSpPr>
            <p:cNvPr id="14" name="Content Placeholder 6"/>
            <p:cNvSpPr txBox="1">
              <a:spLocks/>
            </p:cNvSpPr>
            <p:nvPr/>
          </p:nvSpPr>
          <p:spPr>
            <a:xfrm rot="21164438">
              <a:off x="6111108" y="2526321"/>
              <a:ext cx="1321680" cy="1354038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solidFill>
                    <a:schemeClr val="tx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What was the best thing about school today?</a:t>
              </a:r>
            </a:p>
          </p:txBody>
        </p:sp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786981" y="3332153"/>
              <a:ext cx="2072710" cy="1419824"/>
            </a:xfrm>
            <a:prstGeom prst="rect">
              <a:avLst/>
            </a:prstGeom>
          </p:spPr>
        </p:pic>
        <p:sp>
          <p:nvSpPr>
            <p:cNvPr id="15" name="Content Placeholder 6"/>
            <p:cNvSpPr txBox="1">
              <a:spLocks/>
            </p:cNvSpPr>
            <p:nvPr/>
          </p:nvSpPr>
          <p:spPr>
            <a:xfrm rot="361538">
              <a:off x="5382850" y="3350628"/>
              <a:ext cx="1321680" cy="1354038"/>
            </a:xfrm>
            <a:prstGeom prst="roundRect">
              <a:avLst>
                <a:gd name="adj" fmla="val 0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>
              <a:noAutofit/>
            </a:bodyPr>
            <a:lstStyle>
              <a:lvl1pPr marL="0" indent="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8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 kern="12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200" dirty="0">
                  <a:solidFill>
                    <a:schemeClr val="tx1"/>
                  </a:solidFill>
                  <a:latin typeface="Tuffy" panose="020B0603060100000000" pitchFamily="34" charset="0"/>
                  <a:ea typeface="Tuffy" panose="020B0603060100000000" pitchFamily="34" charset="0"/>
                </a:rPr>
                <a:t>I love playing games.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96147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"/>
          <a:stretch/>
        </p:blipFill>
        <p:spPr>
          <a:xfrm>
            <a:off x="566555" y="1412528"/>
            <a:ext cx="1837280" cy="1499670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 bwMode="auto">
          <a:xfrm>
            <a:off x="457198" y="2854979"/>
            <a:ext cx="8220075" cy="993775"/>
          </a:xfrm>
          <a:prstGeom prst="roundRect">
            <a:avLst>
              <a:gd name="adj" fmla="val 12135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" name="Title 2"/>
          <p:cNvSpPr>
            <a:spLocks noGrp="1"/>
          </p:cNvSpPr>
          <p:nvPr>
            <p:ph type="title" idx="4294967295"/>
          </p:nvPr>
        </p:nvSpPr>
        <p:spPr>
          <a:xfrm>
            <a:off x="443060" y="2854979"/>
            <a:ext cx="8220075" cy="993775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solidFill>
                  <a:srgbClr val="F08115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Have you got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36318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18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253</TotalTime>
  <Words>1347</Words>
  <Application>Microsoft Office PowerPoint</Application>
  <PresentationFormat>On-screen Show (4:3)</PresentationFormat>
  <Paragraphs>142</Paragraphs>
  <Slides>22</Slides>
  <Notes>13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Twinkl</vt:lpstr>
      <vt:lpstr>Tuffy</vt:lpstr>
      <vt:lpstr>Tahoma</vt:lpstr>
      <vt:lpstr>Calibri</vt:lpstr>
      <vt:lpstr>Arial</vt:lpstr>
      <vt:lpstr>Office Theme</vt:lpstr>
      <vt:lpstr>Acrobat Document</vt:lpstr>
      <vt:lpstr>PowerPoint Presentation</vt:lpstr>
      <vt:lpstr>National Curriculum: Year 2</vt:lpstr>
      <vt:lpstr>How to Help</vt:lpstr>
      <vt:lpstr>Year 2 Expectations</vt:lpstr>
      <vt:lpstr>Year 2 Expectations</vt:lpstr>
      <vt:lpstr>Year 2 Expectations</vt:lpstr>
      <vt:lpstr>Year 2 Common Exception Words</vt:lpstr>
      <vt:lpstr>SATs Content Domain Coverage</vt:lpstr>
      <vt:lpstr>Vocabulary</vt:lpstr>
      <vt:lpstr>Retrieval</vt:lpstr>
      <vt:lpstr>Sequencing</vt:lpstr>
      <vt:lpstr>Inference</vt:lpstr>
      <vt:lpstr>Prediction</vt:lpstr>
      <vt:lpstr>Brilliant Book List Y2</vt:lpstr>
      <vt:lpstr>Helping Your Child at Home</vt:lpstr>
      <vt:lpstr>Helping Your Child at Home</vt:lpstr>
      <vt:lpstr>Reading Every Day</vt:lpstr>
      <vt:lpstr>Reading Game Ideas</vt:lpstr>
      <vt:lpstr>Reading Game Ideas</vt:lpstr>
      <vt:lpstr>Reading Game Ideas</vt:lpstr>
      <vt:lpstr>Have you got any questions?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Ruby Cunningham</cp:lastModifiedBy>
  <cp:revision>25</cp:revision>
  <dcterms:created xsi:type="dcterms:W3CDTF">2019-06-10T16:12:49Z</dcterms:created>
  <dcterms:modified xsi:type="dcterms:W3CDTF">2019-07-31T11:13:32Z</dcterms:modified>
</cp:coreProperties>
</file>