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E523"/>
    <a:srgbClr val="EE471A"/>
    <a:srgbClr val="FF99FF"/>
    <a:srgbClr val="00FFFF"/>
    <a:srgbClr val="CC99FF"/>
    <a:srgbClr val="FF00FF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2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F976E-682B-6EC5-AB5F-AD2564A398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AEA479-DE59-DA16-CF02-05D9C87390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1912F-F3A8-B944-5994-A6D6D016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E2C42-23BA-8D1C-072F-A94967885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901F76-9F3F-112B-E321-9267209D9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054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24FE1-A3CD-3CB1-ED7D-144D3CE96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3714E-77A2-8037-0C88-F929CD199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3EBF6-311A-97C3-8D4A-11D0CFEE3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4B06F-2EE3-5326-1CC5-C4A466EAB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56F42A-E918-1656-BBDB-82460197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68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67F48-38A5-7B4E-8D03-A05C89099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4A06A-0F3B-87C3-DD16-0F02A272E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02EBF-1656-0EAF-EEA9-8AB115175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0FD01-D6AE-6F70-8E2C-A849EA33E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78AA74-25CD-2A72-1FD0-24FE52ED8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91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0FC0D-A389-E453-80D1-83A8429A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23C18-3724-7922-3B27-D26E86C8D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3781A-D1B7-C530-D761-3842096BF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65A70-E258-A016-257D-B1947D791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486E5B-DF8C-6490-BF1B-3AE530ADB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4D6B8-8F78-F4E3-AD81-F8582DD4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CBDCF-25A3-D2A4-0EBE-66A065F07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4CF34-C03B-6DEC-AECF-FEB925175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E92B7A-8D4A-EE53-15D4-24DB00718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D27CC0-5997-B272-A714-A625A28842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EDCDE1-4DB1-5E3B-0E50-08A3F2A8C6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81443E-4D4B-6A49-8F57-7ACBA60FE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7CB36C-6F51-ACC5-D113-69F55B798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934FA2-F854-9181-9BC1-7CE3D5047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79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B7322-63A4-CDFE-0E10-9D23F91F8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5374C0-B4C8-ECBB-C574-239548D63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7CD040-246C-4D6A-A03F-4A2A4EE46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4F633E-C0DA-2D82-5BEC-B59EE6958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496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A5BEE7-6516-A4C2-1693-EC1342C25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7C5F49-4C14-F18D-A079-642D72118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435D10-6477-C19E-54F1-39AEA1BA3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91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1015D-572C-E4E9-A3B1-757BDA45E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A77E8-1EE6-7788-4F18-BECE30461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146A5A-17DF-8B3B-4A6F-EC55D7397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B92469-D977-CCB8-9479-F0C45A03F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DDEE3-2781-273E-2051-31BF3299F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C3ABD-E13E-C6C9-AF42-2CD97A65A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57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E4EC9-BEA0-DB8B-06B7-D8D22072D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8BE63C-E30D-0CA4-7F38-245EA92BA3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B514C9-75AE-D9FC-5B89-B6BD966CED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4C6F5-80E4-26B9-E619-F452EA2D8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FE2A2-33AD-8685-A93C-6344ED88C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2FD979-B95D-F93D-4D96-71F4E37FF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61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3B644-5EC3-075D-7023-8DAE1CFB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930CD-319D-F877-A631-C8F672A4A6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B784C-9297-4FAC-CF0A-1A040AE7D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85186-3D88-23FB-3399-F817C368B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D0042-CEE7-3CD2-66AA-E13C9F4B6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937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F38D3D-0BF8-F2DF-143C-8802ECC713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754B21-92F2-F21C-0AF0-D812192902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C65A7-C5CB-F94A-8D1B-7B4BB307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54F3DF-C4A3-7D9C-EBF5-7DA490FF1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FA708-419B-E03A-2A76-5210528B7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750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186B2-7DF7-4DA0-BAA4-0D047C2AF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DF2D0-67BC-5CFD-E5B3-0FD1396A8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809E3-CD50-FD99-B020-893C5E822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BEC15-8F66-49BF-9276-35FE4FCDB290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70DF9-973E-1D56-BB6A-008CF09732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074D3-A232-0344-B7DE-F1F22D7A5B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B3096-C99D-401D-9A77-0D14121F3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84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C982FAFF-9BB0-01AB-E6B2-5A8ADA812C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8709126" y="5072241"/>
            <a:ext cx="2385020" cy="26161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1100" dirty="0"/>
              <a:t>VICTORIAN BRTAIN AD1837-AD1901</a:t>
            </a:r>
            <a:endParaRPr lang="en-GB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E11DCB-E036-8ED0-D000-2B453AB02F5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8465777" y="4954935"/>
            <a:ext cx="2101529" cy="215444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en-GB" sz="800" b="1" dirty="0"/>
              <a:t>STUART N BRITAIN  </a:t>
            </a:r>
            <a:r>
              <a:rPr lang="en-GB" sz="800" dirty="0"/>
              <a:t>AD1603 -1714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31FD34CD-6811-555C-BC04-2AA5E1DAE507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468677415"/>
              </p:ext>
            </p:extLst>
          </p:nvPr>
        </p:nvGraphicFramePr>
        <p:xfrm>
          <a:off x="460072" y="2748976"/>
          <a:ext cx="9986762" cy="1269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747">
                  <a:extLst>
                    <a:ext uri="{9D8B030D-6E8A-4147-A177-3AD203B41FA5}">
                      <a16:colId xmlns:a16="http://schemas.microsoft.com/office/drawing/2014/main" val="2458371697"/>
                    </a:ext>
                  </a:extLst>
                </a:gridCol>
                <a:gridCol w="1629747">
                  <a:extLst>
                    <a:ext uri="{9D8B030D-6E8A-4147-A177-3AD203B41FA5}">
                      <a16:colId xmlns:a16="http://schemas.microsoft.com/office/drawing/2014/main" val="1412928635"/>
                    </a:ext>
                  </a:extLst>
                </a:gridCol>
                <a:gridCol w="1629747">
                  <a:extLst>
                    <a:ext uri="{9D8B030D-6E8A-4147-A177-3AD203B41FA5}">
                      <a16:colId xmlns:a16="http://schemas.microsoft.com/office/drawing/2014/main" val="879809953"/>
                    </a:ext>
                  </a:extLst>
                </a:gridCol>
                <a:gridCol w="1629747">
                  <a:extLst>
                    <a:ext uri="{9D8B030D-6E8A-4147-A177-3AD203B41FA5}">
                      <a16:colId xmlns:a16="http://schemas.microsoft.com/office/drawing/2014/main" val="2419221624"/>
                    </a:ext>
                  </a:extLst>
                </a:gridCol>
                <a:gridCol w="1629747">
                  <a:extLst>
                    <a:ext uri="{9D8B030D-6E8A-4147-A177-3AD203B41FA5}">
                      <a16:colId xmlns:a16="http://schemas.microsoft.com/office/drawing/2014/main" val="3050716448"/>
                    </a:ext>
                  </a:extLst>
                </a:gridCol>
                <a:gridCol w="1629747">
                  <a:extLst>
                    <a:ext uri="{9D8B030D-6E8A-4147-A177-3AD203B41FA5}">
                      <a16:colId xmlns:a16="http://schemas.microsoft.com/office/drawing/2014/main" val="133711082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909915190"/>
                    </a:ext>
                  </a:extLst>
                </a:gridCol>
              </a:tblGrid>
              <a:tr h="4519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4487089"/>
                  </a:ext>
                </a:extLst>
              </a:tr>
              <a:tr h="2964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642221"/>
                  </a:ext>
                </a:extLst>
              </a:tr>
              <a:tr h="45192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80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6D5EC01-82CB-AC94-C94E-6F8D6EEADBF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-76201" y="2173359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4000BC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D7FC2A-FC42-C650-3186-5555FE92783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4788291" y="2151238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1000BC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F301DA-091E-A252-5352-6C2311C68B1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6411953" y="2151238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0AD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92E0EF-A3B8-4F94-2010-10BF7DC5EB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8072591" y="2151238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1000AD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508531-74D4-B2CE-1D1C-2C6A3630F03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9669260" y="2151238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2000AD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1F60D8-6AD5-FCA4-CC00-CD3573FC6E8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1577396" y="2125233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3000BC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286FB2-9E67-6BA0-D066-F2136F1AF8C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3191622" y="2151238"/>
            <a:ext cx="1023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2000BC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E1AC12-2266-1D0D-201B-A7971DFE5C9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35428" y="4015780"/>
            <a:ext cx="2438401" cy="92333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STONE AGE BRITAIN</a:t>
            </a:r>
          </a:p>
          <a:p>
            <a:pPr algn="ctr"/>
            <a:r>
              <a:rPr lang="en-GB" dirty="0"/>
              <a:t>3500BC+           2500BC</a:t>
            </a:r>
          </a:p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B917BD-74AB-39C6-E0FB-351D14F5923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873829" y="4015780"/>
            <a:ext cx="2939142" cy="92333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BRONZE AGE BRITAIN</a:t>
            </a:r>
          </a:p>
          <a:p>
            <a:pPr algn="ctr"/>
            <a:r>
              <a:rPr lang="en-GB" dirty="0"/>
              <a:t>2500BC              800BC</a:t>
            </a:r>
          </a:p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702412-D797-5620-E429-CE92FAC951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12971" y="4015780"/>
            <a:ext cx="1295277" cy="1200329"/>
          </a:xfrm>
          <a:prstGeom prst="rect">
            <a:avLst/>
          </a:prstGeom>
          <a:solidFill>
            <a:srgbClr val="9966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IRON AGE BRITAIN</a:t>
            </a:r>
          </a:p>
          <a:p>
            <a:pPr algn="ctr"/>
            <a:r>
              <a:rPr lang="en-GB" dirty="0"/>
              <a:t>800CB AD43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994026-5216-A4D7-7E89-0ED3EED6112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108248" y="4015780"/>
            <a:ext cx="838323" cy="107721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ROMAN</a:t>
            </a:r>
          </a:p>
          <a:p>
            <a:pPr algn="ctr"/>
            <a:r>
              <a:rPr lang="en-GB" sz="1400" b="1" dirty="0"/>
              <a:t>BRITAIN</a:t>
            </a:r>
          </a:p>
          <a:p>
            <a:pPr algn="ctr"/>
            <a:r>
              <a:rPr lang="en-GB" dirty="0"/>
              <a:t>AD43 AD410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0AD4D6-0269-F616-C852-579750F7BD1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946571" y="4015780"/>
            <a:ext cx="822315" cy="116955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ANGLO- SAXON</a:t>
            </a:r>
          </a:p>
          <a:p>
            <a:pPr algn="ctr"/>
            <a:r>
              <a:rPr lang="en-GB" sz="1400" b="1" dirty="0"/>
              <a:t>BRITAIN</a:t>
            </a:r>
          </a:p>
          <a:p>
            <a:pPr algn="ctr"/>
            <a:r>
              <a:rPr lang="en-GB" sz="1400" b="1" dirty="0"/>
              <a:t>AD450 AD1066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70AF0F1-8B25-55B8-ACC6-BCD9DC531D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8123087" y="5073595"/>
            <a:ext cx="2385021" cy="2616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TUDOR BRITAIN  </a:t>
            </a:r>
            <a:r>
              <a:rPr lang="en-GB" sz="1100" dirty="0"/>
              <a:t>AD1485 -AD1603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317D909-0654-A849-A334-88FA79F3B4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8881267" y="5177648"/>
            <a:ext cx="2569708" cy="2616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20</a:t>
            </a:r>
            <a:r>
              <a:rPr lang="en-GB" sz="1100" b="1" baseline="30000" dirty="0"/>
              <a:t>TH</a:t>
            </a:r>
            <a:r>
              <a:rPr lang="en-GB" sz="1100" b="1" dirty="0"/>
              <a:t> CENTURY BRTAIN </a:t>
            </a:r>
            <a:r>
              <a:rPr lang="en-GB" sz="1100" dirty="0"/>
              <a:t>AD1901-AD2000</a:t>
            </a:r>
            <a:endParaRPr lang="en-GB" sz="1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172C831-DEF7-0F2E-A8F1-67C8E402799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10193" y="5185331"/>
            <a:ext cx="645539" cy="70788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/>
              <a:t>VIKING BRITAIN</a:t>
            </a:r>
          </a:p>
          <a:p>
            <a:r>
              <a:rPr lang="en-GB" sz="1000" dirty="0"/>
              <a:t>AD793 – AD1066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661239-E7CD-9C9A-1EFF-E9DA448B7C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263927" y="136560"/>
            <a:ext cx="509664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ANCIENT MAYA </a:t>
            </a:r>
            <a:r>
              <a:rPr lang="en-GB" dirty="0"/>
              <a:t>1800BC - AD1500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FAD882-CA33-3FF4-5873-A6FD898A50C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0396" y="484789"/>
            <a:ext cx="4563150" cy="369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ANCIENT EGYPTIANS </a:t>
            </a:r>
            <a:r>
              <a:rPr lang="en-GB" dirty="0"/>
              <a:t>3100BC - 322BC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93A85B2-33B6-6BCA-1C55-27B48ABC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15254" y="846654"/>
            <a:ext cx="1623662" cy="523220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GB" sz="1400" b="1" dirty="0"/>
              <a:t>ANCIENT GREECE </a:t>
            </a:r>
            <a:r>
              <a:rPr lang="en-GB" sz="1400" dirty="0"/>
              <a:t>1200BC- 146BC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2DD2DB1-A03F-46AC-2680-48CE67D55AD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86" y="5443587"/>
            <a:ext cx="880214" cy="1179487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8042AAC6-B48C-96C3-587B-0462AFD5200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66426" y="5956016"/>
            <a:ext cx="1623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/>
              <a:t>BRITISH HISTORY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E766F9-AA05-0A5F-C1E2-C8382CD1B57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8635603" y="4967997"/>
            <a:ext cx="2101529" cy="215444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r>
              <a:rPr lang="en-GB" sz="800" b="1" dirty="0"/>
              <a:t>GEORGIAN BRITAIN  </a:t>
            </a:r>
            <a:r>
              <a:rPr lang="en-GB" sz="800" dirty="0"/>
              <a:t>AD1714 - 1837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3209E4-7792-21A4-9950-F17087806C7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7678325" y="5066586"/>
            <a:ext cx="2385021" cy="26161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50" b="1" dirty="0">
                <a:solidFill>
                  <a:schemeClr val="bg1"/>
                </a:solidFill>
              </a:rPr>
              <a:t>NORMAN BRITAIN  </a:t>
            </a:r>
            <a:r>
              <a:rPr lang="en-GB" sz="1050" dirty="0">
                <a:solidFill>
                  <a:schemeClr val="bg1"/>
                </a:solidFill>
              </a:rPr>
              <a:t>AD1066 -1154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BDF437-4B6E-94A9-AA10-19E8AB52875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 rot="5400000">
            <a:off x="7911170" y="5067827"/>
            <a:ext cx="2385021" cy="26161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MEDIEVAL BRITAINAD 1154 -1485</a:t>
            </a:r>
            <a:endParaRPr lang="en-GB" sz="11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AF3C42-2B44-4D8F-8A61-95025764C0B6}"/>
              </a:ext>
            </a:extLst>
          </p:cNvPr>
          <p:cNvSpPr/>
          <p:nvPr/>
        </p:nvSpPr>
        <p:spPr>
          <a:xfrm>
            <a:off x="256581" y="843852"/>
            <a:ext cx="3107286" cy="51474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959C53-9805-4356-8A84-B268FAC4C81D}"/>
              </a:ext>
            </a:extLst>
          </p:cNvPr>
          <p:cNvSpPr txBox="1"/>
          <p:nvPr/>
        </p:nvSpPr>
        <p:spPr>
          <a:xfrm>
            <a:off x="216386" y="781721"/>
            <a:ext cx="310728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Ancient Sumer </a:t>
            </a:r>
            <a:r>
              <a:rPr lang="en-GB" dirty="0" err="1"/>
              <a:t>5000BC-2350BC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287643-D888-4674-AEB9-6B8330C7ADA6}"/>
              </a:ext>
            </a:extLst>
          </p:cNvPr>
          <p:cNvSpPr/>
          <p:nvPr/>
        </p:nvSpPr>
        <p:spPr>
          <a:xfrm>
            <a:off x="2574524" y="1358597"/>
            <a:ext cx="1773687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B22095-ED13-488B-BA4B-9393FECBD21F}"/>
              </a:ext>
            </a:extLst>
          </p:cNvPr>
          <p:cNvSpPr txBox="1"/>
          <p:nvPr/>
        </p:nvSpPr>
        <p:spPr>
          <a:xfrm>
            <a:off x="2758676" y="1330744"/>
            <a:ext cx="169378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Indus Valley </a:t>
            </a:r>
          </a:p>
          <a:p>
            <a:r>
              <a:rPr lang="en-GB" sz="1400" dirty="0" err="1"/>
              <a:t>2600BC</a:t>
            </a:r>
            <a:r>
              <a:rPr lang="en-GB" sz="1400" dirty="0"/>
              <a:t> - </a:t>
            </a:r>
            <a:r>
              <a:rPr lang="en-GB" sz="1400" dirty="0" err="1"/>
              <a:t>1800BC</a:t>
            </a:r>
            <a:endParaRPr lang="en-GB" sz="14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8079812-CDD0-4E0E-9701-DE3A22468345}"/>
              </a:ext>
            </a:extLst>
          </p:cNvPr>
          <p:cNvSpPr/>
          <p:nvPr/>
        </p:nvSpPr>
        <p:spPr>
          <a:xfrm>
            <a:off x="4452464" y="1369874"/>
            <a:ext cx="1032122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0E6881A-03B5-4E93-9676-B3B5A5122854}"/>
              </a:ext>
            </a:extLst>
          </p:cNvPr>
          <p:cNvSpPr txBox="1"/>
          <p:nvPr/>
        </p:nvSpPr>
        <p:spPr>
          <a:xfrm>
            <a:off x="4410506" y="1342179"/>
            <a:ext cx="103212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Shang Dynasty</a:t>
            </a:r>
          </a:p>
          <a:p>
            <a:r>
              <a:rPr lang="en-GB" sz="1050" dirty="0"/>
              <a:t>1600 BC – 1045 BC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22D5BE6-0E07-4A9C-A72E-73CA81AC0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1955" y="96380"/>
            <a:ext cx="1054699" cy="114614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3781ECF-2886-4A38-A572-81139066C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5416" y="1335608"/>
            <a:ext cx="2041580" cy="676715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E51C5F13-21DF-4F33-BC6E-5B8575A7706C}"/>
              </a:ext>
            </a:extLst>
          </p:cNvPr>
          <p:cNvSpPr/>
          <p:nvPr/>
        </p:nvSpPr>
        <p:spPr>
          <a:xfrm>
            <a:off x="7946571" y="1342179"/>
            <a:ext cx="1097762" cy="550915"/>
          </a:xfrm>
          <a:prstGeom prst="rect">
            <a:avLst/>
          </a:prstGeom>
          <a:solidFill>
            <a:srgbClr val="EE47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B6DD9F1-3DB8-437C-A4F4-1D780A7EE8B9}"/>
              </a:ext>
            </a:extLst>
          </p:cNvPr>
          <p:cNvSpPr txBox="1"/>
          <p:nvPr/>
        </p:nvSpPr>
        <p:spPr>
          <a:xfrm>
            <a:off x="7928031" y="1339717"/>
            <a:ext cx="11722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/>
              <a:t>Early Islamic Civilisation</a:t>
            </a:r>
          </a:p>
          <a:p>
            <a:r>
              <a:rPr lang="en-GB" sz="1000" dirty="0"/>
              <a:t>AD 600 – AD 1258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070FB85-349B-4740-A108-80C94296039E}"/>
              </a:ext>
            </a:extLst>
          </p:cNvPr>
          <p:cNvSpPr/>
          <p:nvPr/>
        </p:nvSpPr>
        <p:spPr>
          <a:xfrm>
            <a:off x="8212276" y="880535"/>
            <a:ext cx="1623662" cy="447055"/>
          </a:xfrm>
          <a:prstGeom prst="rect">
            <a:avLst/>
          </a:prstGeom>
          <a:solidFill>
            <a:srgbClr val="68E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C5EDF59-E265-46DA-96CC-052194518FD5}"/>
              </a:ext>
            </a:extLst>
          </p:cNvPr>
          <p:cNvSpPr txBox="1"/>
          <p:nvPr/>
        </p:nvSpPr>
        <p:spPr>
          <a:xfrm>
            <a:off x="8346613" y="827652"/>
            <a:ext cx="1649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Kingdom of Benin</a:t>
            </a:r>
          </a:p>
          <a:p>
            <a:r>
              <a:rPr lang="en-GB" sz="1200" b="1" dirty="0"/>
              <a:t>A</a:t>
            </a:r>
            <a:r>
              <a:rPr lang="en-GB" sz="1200" dirty="0"/>
              <a:t>D 850 – AD 1897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F587582-1203-4867-B339-1CC9D5C30FB1}"/>
              </a:ext>
            </a:extLst>
          </p:cNvPr>
          <p:cNvSpPr txBox="1"/>
          <p:nvPr/>
        </p:nvSpPr>
        <p:spPr>
          <a:xfrm>
            <a:off x="10296926" y="1289317"/>
            <a:ext cx="17823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Historical events elsewhere around the world.</a:t>
            </a:r>
          </a:p>
        </p:txBody>
      </p:sp>
    </p:spTree>
    <p:extLst>
      <p:ext uri="{BB962C8B-B14F-4D97-AF65-F5344CB8AC3E}">
        <p14:creationId xmlns:p14="http://schemas.microsoft.com/office/powerpoint/2010/main" val="1009478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125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 Welch</dc:creator>
  <cp:lastModifiedBy>Miss ROSS</cp:lastModifiedBy>
  <cp:revision>7</cp:revision>
  <cp:lastPrinted>2025-09-19T16:17:47Z</cp:lastPrinted>
  <dcterms:created xsi:type="dcterms:W3CDTF">2023-06-29T06:38:00Z</dcterms:created>
  <dcterms:modified xsi:type="dcterms:W3CDTF">2025-09-19T16:19:00Z</dcterms:modified>
</cp:coreProperties>
</file>